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8" r:id="rId12"/>
  </p:sldIdLst>
  <p:sldSz cx="18288000" cy="10287000"/>
  <p:notesSz cx="6858000" cy="9144000"/>
  <p:embeddedFontLst>
    <p:embeddedFont>
      <p:font typeface="Muli Regular" panose="020B0604020202020204" charset="0"/>
      <p:regular r:id="rId13"/>
    </p:embeddedFont>
    <p:embeddedFont>
      <p:font typeface="Calibri" panose="020F0502020204030204" pitchFamily="34" charset="0"/>
      <p:regular r:id="rId14"/>
      <p:bold r:id="rId15"/>
      <p:italic r:id="rId16"/>
      <p:boldItalic r:id="rId17"/>
    </p:embeddedFont>
    <p:embeddedFont>
      <p:font typeface="Poppins Bold" panose="020B0604020202020204" charset="0"/>
      <p:regular r:id="rId18"/>
    </p:embeddedFont>
    <p:embeddedFont>
      <p:font typeface="Arimo" panose="020B0604020202020204" charset="0"/>
      <p:regular r:id="rId19"/>
    </p:embeddedFont>
    <p:embeddedFont>
      <p:font typeface="Muli Bold" panose="020B0604020202020204" charset="0"/>
      <p:regular r:id="rId20"/>
    </p:embeddedFont>
    <p:embeddedFont>
      <p:font typeface="Muli Regular Bold"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60" d="100"/>
          <a:sy n="60" d="100"/>
        </p:scale>
        <p:origin x="-42" y="-8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5842" b="9782"/>
          <a:stretch>
            <a:fillRect/>
          </a:stretch>
        </p:blipFill>
        <p:spPr>
          <a:xfrm>
            <a:off x="0" y="0"/>
            <a:ext cx="18288000" cy="10287000"/>
          </a:xfrm>
          <a:prstGeom prst="rect">
            <a:avLst/>
          </a:prstGeom>
        </p:spPr>
      </p:pic>
      <p:sp>
        <p:nvSpPr>
          <p:cNvPr id="3" name="AutoShape 3"/>
          <p:cNvSpPr/>
          <p:nvPr/>
        </p:nvSpPr>
        <p:spPr>
          <a:xfrm>
            <a:off x="2672268" y="1778590"/>
            <a:ext cx="12943465" cy="5694788"/>
          </a:xfrm>
          <a:prstGeom prst="rect">
            <a:avLst/>
          </a:prstGeom>
          <a:solidFill>
            <a:srgbClr val="241817">
              <a:alpha val="29804"/>
            </a:srgbClr>
          </a:solidFill>
        </p:spPr>
      </p:sp>
      <p:sp>
        <p:nvSpPr>
          <p:cNvPr id="4" name="AutoShape 4"/>
          <p:cNvSpPr/>
          <p:nvPr/>
        </p:nvSpPr>
        <p:spPr>
          <a:xfrm>
            <a:off x="1166373" y="9248775"/>
            <a:ext cx="17121627" cy="0"/>
          </a:xfrm>
          <a:prstGeom prst="line">
            <a:avLst/>
          </a:prstGeom>
          <a:ln w="9525" cap="rnd">
            <a:solidFill>
              <a:srgbClr val="000000"/>
            </a:solidFill>
            <a:prstDash val="solid"/>
            <a:headEnd type="none" w="sm" len="sm"/>
            <a:tailEnd type="none" w="sm" len="sm"/>
          </a:ln>
        </p:spPr>
      </p:sp>
      <p:sp>
        <p:nvSpPr>
          <p:cNvPr id="5" name="TextBox 5"/>
          <p:cNvSpPr txBox="1"/>
          <p:nvPr/>
        </p:nvSpPr>
        <p:spPr>
          <a:xfrm>
            <a:off x="3641690" y="2164080"/>
            <a:ext cx="11387197" cy="6025515"/>
          </a:xfrm>
          <a:prstGeom prst="rect">
            <a:avLst/>
          </a:prstGeom>
        </p:spPr>
        <p:txBody>
          <a:bodyPr lIns="0" tIns="0" rIns="0" bIns="0" rtlCol="0" anchor="t">
            <a:spAutoFit/>
          </a:bodyPr>
          <a:lstStyle/>
          <a:p>
            <a:pPr>
              <a:lnSpc>
                <a:spcPts val="7920"/>
              </a:lnSpc>
            </a:pPr>
            <a:r>
              <a:rPr lang="en-US" sz="7200" spc="107">
                <a:solidFill>
                  <a:srgbClr val="FFFFFF"/>
                </a:solidFill>
                <a:latin typeface="Poppins Bold"/>
              </a:rPr>
              <a:t>VIEWS/COMMENTS OF GRIDCO ON DRAFT CERC (CONNECTIVITY &amp; GNA TO THE ISTS) REGULATIONS, 2021</a:t>
            </a:r>
          </a:p>
          <a:p>
            <a:pPr>
              <a:lnSpc>
                <a:spcPts val="7920"/>
              </a:lnSpc>
            </a:pPr>
            <a:endParaRPr lang="en-US" sz="7200" spc="107">
              <a:solidFill>
                <a:srgbClr val="FFFFFF"/>
              </a:solidFill>
              <a:latin typeface="Poppins Bold"/>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129066"/>
            <a:ext cx="16230600" cy="8869170"/>
            <a:chOff x="0" y="0"/>
            <a:chExt cx="202882500" cy="110864621"/>
          </a:xfrm>
        </p:grpSpPr>
        <p:sp>
          <p:nvSpPr>
            <p:cNvPr id="3" name="Freeform 3"/>
            <p:cNvSpPr/>
            <p:nvPr/>
          </p:nvSpPr>
          <p:spPr>
            <a:xfrm>
              <a:off x="-12700" y="-12700"/>
              <a:ext cx="202907900" cy="110890025"/>
            </a:xfrm>
            <a:custGeom>
              <a:avLst/>
              <a:gdLst/>
              <a:ahLst/>
              <a:cxnLst/>
              <a:rect l="l" t="t" r="r" b="b"/>
              <a:pathLst>
                <a:path w="202907900" h="110890025">
                  <a:moveTo>
                    <a:pt x="202045577" y="0"/>
                  </a:moveTo>
                  <a:lnTo>
                    <a:pt x="862330" y="0"/>
                  </a:lnTo>
                  <a:cubicBezTo>
                    <a:pt x="389890" y="0"/>
                    <a:pt x="0" y="389890"/>
                    <a:pt x="0" y="862330"/>
                  </a:cubicBezTo>
                  <a:lnTo>
                    <a:pt x="0" y="110027690"/>
                  </a:lnTo>
                  <a:cubicBezTo>
                    <a:pt x="0" y="110500133"/>
                    <a:pt x="389890" y="110890025"/>
                    <a:pt x="862330" y="110890025"/>
                  </a:cubicBezTo>
                  <a:lnTo>
                    <a:pt x="202045577" y="110890025"/>
                  </a:lnTo>
                  <a:cubicBezTo>
                    <a:pt x="202518008" y="110890025"/>
                    <a:pt x="202907900" y="110500133"/>
                    <a:pt x="202907900" y="110027690"/>
                  </a:cubicBezTo>
                  <a:lnTo>
                    <a:pt x="202907900" y="862330"/>
                  </a:lnTo>
                  <a:cubicBezTo>
                    <a:pt x="202907900" y="389890"/>
                    <a:pt x="202518008" y="0"/>
                    <a:pt x="202045577" y="0"/>
                  </a:cubicBezTo>
                  <a:close/>
                  <a:moveTo>
                    <a:pt x="202717400" y="927100"/>
                  </a:moveTo>
                  <a:lnTo>
                    <a:pt x="202717400" y="110027690"/>
                  </a:lnTo>
                  <a:cubicBezTo>
                    <a:pt x="202717400" y="110394725"/>
                    <a:pt x="202412600" y="110699525"/>
                    <a:pt x="202045565" y="110699525"/>
                  </a:cubicBezTo>
                  <a:lnTo>
                    <a:pt x="862330" y="110699525"/>
                  </a:lnTo>
                  <a:cubicBezTo>
                    <a:pt x="495300" y="110699525"/>
                    <a:pt x="190500" y="110394725"/>
                    <a:pt x="190500" y="110027690"/>
                  </a:cubicBezTo>
                  <a:lnTo>
                    <a:pt x="190500" y="862330"/>
                  </a:lnTo>
                  <a:cubicBezTo>
                    <a:pt x="190500" y="495300"/>
                    <a:pt x="495300" y="190500"/>
                    <a:pt x="862330" y="190500"/>
                  </a:cubicBezTo>
                  <a:lnTo>
                    <a:pt x="202045577" y="190500"/>
                  </a:lnTo>
                  <a:cubicBezTo>
                    <a:pt x="202412600" y="190500"/>
                    <a:pt x="202717400" y="495300"/>
                    <a:pt x="202717400" y="862330"/>
                  </a:cubicBezTo>
                  <a:lnTo>
                    <a:pt x="202717400" y="927100"/>
                  </a:lnTo>
                  <a:close/>
                </a:path>
              </a:pathLst>
            </a:custGeom>
            <a:solidFill>
              <a:srgbClr val="050A30"/>
            </a:solidFill>
          </p:spPr>
        </p:sp>
      </p:grpSp>
      <p:sp>
        <p:nvSpPr>
          <p:cNvPr id="4" name="TextBox 4"/>
          <p:cNvSpPr txBox="1"/>
          <p:nvPr/>
        </p:nvSpPr>
        <p:spPr>
          <a:xfrm>
            <a:off x="1385438" y="1117825"/>
            <a:ext cx="14259736" cy="8835752"/>
          </a:xfrm>
          <a:prstGeom prst="rect">
            <a:avLst/>
          </a:prstGeom>
        </p:spPr>
        <p:txBody>
          <a:bodyPr lIns="0" tIns="0" rIns="0" bIns="0" rtlCol="0" anchor="t">
            <a:spAutoFit/>
          </a:bodyPr>
          <a:lstStyle/>
          <a:p>
            <a:pPr marL="669286" lvl="1" indent="-334643">
              <a:lnSpc>
                <a:spcPts val="5331"/>
              </a:lnSpc>
              <a:buFont typeface="Arial"/>
              <a:buChar char="•"/>
            </a:pPr>
            <a:r>
              <a:rPr lang="en-US" sz="3099" dirty="0">
                <a:solidFill>
                  <a:srgbClr val="191919"/>
                </a:solidFill>
                <a:latin typeface="Muli Regular"/>
              </a:rPr>
              <a:t>In terms of Draft Reg.17.1(ii) &amp; 40.1, </a:t>
            </a:r>
            <a:r>
              <a:rPr lang="en-US" sz="3099" u="sng" dirty="0">
                <a:solidFill>
                  <a:srgbClr val="191919"/>
                </a:solidFill>
                <a:latin typeface="Muli Regular" panose="020B0604020202020204" charset="0"/>
              </a:rPr>
              <a:t>Buying entities to be defined.</a:t>
            </a:r>
          </a:p>
          <a:p>
            <a:pPr marL="669286" lvl="1" indent="-334643">
              <a:lnSpc>
                <a:spcPts val="5331"/>
              </a:lnSpc>
              <a:buFont typeface="Arial"/>
              <a:buChar char="•"/>
            </a:pPr>
            <a:r>
              <a:rPr lang="en-US" sz="3099" dirty="0">
                <a:solidFill>
                  <a:srgbClr val="191919"/>
                </a:solidFill>
                <a:latin typeface="Muli Regular" panose="020B0604020202020204" charset="0"/>
              </a:rPr>
              <a:t>Grant of connectivity quantum to be </a:t>
            </a:r>
            <a:r>
              <a:rPr lang="en-US" sz="3099" u="sng" dirty="0">
                <a:solidFill>
                  <a:srgbClr val="191919"/>
                </a:solidFill>
                <a:latin typeface="Muli Regular" panose="020B0604020202020204" charset="0"/>
              </a:rPr>
              <a:t>Installed Capacity less Aux. </a:t>
            </a:r>
            <a:r>
              <a:rPr lang="en-US" sz="3099" u="sng" dirty="0" smtClean="0">
                <a:solidFill>
                  <a:srgbClr val="191919"/>
                </a:solidFill>
                <a:latin typeface="Muli Regular" panose="020B0604020202020204" charset="0"/>
              </a:rPr>
              <a:t>Consumption</a:t>
            </a:r>
            <a:r>
              <a:rPr lang="en-US" sz="3099" dirty="0" smtClean="0">
                <a:solidFill>
                  <a:srgbClr val="191919"/>
                </a:solidFill>
                <a:latin typeface="Muli Regular" panose="020B0604020202020204" charset="0"/>
              </a:rPr>
              <a:t> (Ref: Reg.5.1).</a:t>
            </a:r>
            <a:endParaRPr lang="en-US" sz="3099" u="sng" dirty="0">
              <a:solidFill>
                <a:srgbClr val="191919"/>
              </a:solidFill>
              <a:latin typeface="Muli Regular" panose="020B0604020202020204" charset="0"/>
            </a:endParaRPr>
          </a:p>
          <a:p>
            <a:pPr marL="669286" lvl="1" indent="-334643">
              <a:lnSpc>
                <a:spcPts val="5331"/>
              </a:lnSpc>
              <a:buFont typeface="Arial"/>
              <a:buChar char="•"/>
            </a:pPr>
            <a:r>
              <a:rPr lang="en-US" sz="3099" dirty="0">
                <a:solidFill>
                  <a:srgbClr val="191919"/>
                </a:solidFill>
                <a:latin typeface="Muli Regular" panose="020B0604020202020204" charset="0"/>
              </a:rPr>
              <a:t>Payment liability to lie with the GNA Grantee using GNA of other Grantee (Reference- Reg.23.1 of Draft GNA Reg.)</a:t>
            </a:r>
          </a:p>
          <a:p>
            <a:pPr marL="669286" lvl="1" indent="-334643">
              <a:lnSpc>
                <a:spcPts val="5331"/>
              </a:lnSpc>
              <a:buFont typeface="Arial"/>
              <a:buChar char="•"/>
            </a:pPr>
            <a:r>
              <a:rPr lang="en-US" sz="3099" dirty="0">
                <a:solidFill>
                  <a:srgbClr val="191919"/>
                </a:solidFill>
                <a:latin typeface="Muli Regular" panose="020B0604020202020204" charset="0"/>
              </a:rPr>
              <a:t>Stipulation of Clause 2(c) of </a:t>
            </a:r>
            <a:r>
              <a:rPr lang="en-US" sz="3099" dirty="0" err="1">
                <a:solidFill>
                  <a:srgbClr val="191919"/>
                </a:solidFill>
                <a:latin typeface="Muli Regular" panose="020B0604020202020204" charset="0"/>
              </a:rPr>
              <a:t>Expl</a:t>
            </a:r>
            <a:r>
              <a:rPr lang="en-US" sz="3099" dirty="0">
                <a:solidFill>
                  <a:srgbClr val="191919"/>
                </a:solidFill>
                <a:latin typeface="Muli Regular" panose="020B0604020202020204" charset="0"/>
              </a:rPr>
              <a:t>. Memo for imposition of addl. charges on drawing entities for drawl beyond Sanctioned GNA; but no such provision for Generators for over-injection beyond Sanctioned GNA.</a:t>
            </a:r>
          </a:p>
          <a:p>
            <a:pPr marL="669286" lvl="1" indent="-334643">
              <a:lnSpc>
                <a:spcPts val="5331"/>
              </a:lnSpc>
              <a:buFont typeface="Arial"/>
              <a:buChar char="•"/>
            </a:pPr>
            <a:r>
              <a:rPr lang="en-US" sz="3099" dirty="0">
                <a:solidFill>
                  <a:srgbClr val="191919"/>
                </a:solidFill>
                <a:latin typeface="Muli Regular" panose="020B0604020202020204" charset="0"/>
              </a:rPr>
              <a:t>Liabilities for transmission charges not to be passed to beneficiaries in case of delay/failure in COD of Gen. Stations </a:t>
            </a:r>
            <a:r>
              <a:rPr lang="en-US" sz="3099" u="sng" dirty="0">
                <a:solidFill>
                  <a:srgbClr val="191919"/>
                </a:solidFill>
                <a:latin typeface="Muli Regular" panose="020B0604020202020204" charset="0"/>
              </a:rPr>
              <a:t>irrespective of any reason whatsoever. </a:t>
            </a:r>
          </a:p>
          <a:p>
            <a:pPr marL="669286" lvl="1" indent="-334643">
              <a:lnSpc>
                <a:spcPts val="5331"/>
              </a:lnSpc>
              <a:buFont typeface="Arial"/>
              <a:buChar char="•"/>
            </a:pPr>
            <a:r>
              <a:rPr lang="en-US" sz="3099" dirty="0">
                <a:solidFill>
                  <a:srgbClr val="191919"/>
                </a:solidFill>
                <a:latin typeface="Muli Regular" panose="020B0604020202020204" charset="0"/>
              </a:rPr>
              <a:t>Clarification required whether Trans. charges Bills to be served on STU or State Entities individually. </a:t>
            </a:r>
          </a:p>
        </p:txBody>
      </p:sp>
      <p:sp>
        <p:nvSpPr>
          <p:cNvPr id="5" name="TextBox 5"/>
          <p:cNvSpPr txBox="1"/>
          <p:nvPr/>
        </p:nvSpPr>
        <p:spPr>
          <a:xfrm>
            <a:off x="1028700" y="297849"/>
            <a:ext cx="14259736" cy="644525"/>
          </a:xfrm>
          <a:prstGeom prst="rect">
            <a:avLst/>
          </a:prstGeom>
        </p:spPr>
        <p:txBody>
          <a:bodyPr lIns="0" tIns="0" rIns="0" bIns="0" rtlCol="0" anchor="t">
            <a:spAutoFit/>
          </a:bodyPr>
          <a:lstStyle/>
          <a:p>
            <a:pPr algn="l">
              <a:lnSpc>
                <a:spcPts val="5199"/>
              </a:lnSpc>
            </a:pPr>
            <a:r>
              <a:rPr lang="en-US" sz="3999" dirty="0">
                <a:solidFill>
                  <a:srgbClr val="191919"/>
                </a:solidFill>
                <a:latin typeface="Muli Bold"/>
              </a:rPr>
              <a:t>Other Suggested Modifications/ Incorporations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6" name="Rectangle 5"/>
          <p:cNvSpPr/>
          <p:nvPr/>
        </p:nvSpPr>
        <p:spPr>
          <a:xfrm>
            <a:off x="5562600" y="3619500"/>
            <a:ext cx="7705636" cy="3154710"/>
          </a:xfrm>
          <a:prstGeom prst="rect">
            <a:avLst/>
          </a:prstGeom>
          <a:solidFill>
            <a:schemeClr val="accent1"/>
          </a:solidFill>
        </p:spPr>
        <p:txBody>
          <a:bodyPr wrap="none" lIns="91440" tIns="45720" rIns="91440" bIns="45720">
            <a:spAutoFit/>
          </a:bodyPr>
          <a:lstStyle/>
          <a:p>
            <a:pPr algn="ctr"/>
            <a:r>
              <a:rPr lang="en-US" sz="19900" b="1" cap="none" spc="50" dirty="0" smtClean="0">
                <a:ln w="0"/>
                <a:solidFill>
                  <a:schemeClr val="bg2"/>
                </a:solidFill>
                <a:effectLst>
                  <a:innerShdw blurRad="63500" dist="50800" dir="13500000">
                    <a:srgbClr val="000000">
                      <a:alpha val="50000"/>
                    </a:srgbClr>
                  </a:innerShdw>
                </a:effectLst>
              </a:rPr>
              <a:t>Thanks</a:t>
            </a:r>
            <a:endParaRPr lang="en-US" sz="199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17177879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a:off x="1028700" y="490687"/>
            <a:ext cx="16230600" cy="4748063"/>
            <a:chOff x="0" y="0"/>
            <a:chExt cx="202882500" cy="59350789"/>
          </a:xfrm>
        </p:grpSpPr>
        <p:sp>
          <p:nvSpPr>
            <p:cNvPr id="3" name="Freeform 3"/>
            <p:cNvSpPr/>
            <p:nvPr/>
          </p:nvSpPr>
          <p:spPr>
            <a:xfrm>
              <a:off x="-12700" y="-12700"/>
              <a:ext cx="202907900" cy="59376190"/>
            </a:xfrm>
            <a:custGeom>
              <a:avLst/>
              <a:gdLst/>
              <a:ahLst/>
              <a:cxnLst/>
              <a:rect l="l" t="t" r="r" b="b"/>
              <a:pathLst>
                <a:path w="202907900" h="59376190">
                  <a:moveTo>
                    <a:pt x="202045577" y="0"/>
                  </a:moveTo>
                  <a:lnTo>
                    <a:pt x="862330" y="0"/>
                  </a:lnTo>
                  <a:cubicBezTo>
                    <a:pt x="389890" y="0"/>
                    <a:pt x="0" y="389890"/>
                    <a:pt x="0" y="862330"/>
                  </a:cubicBezTo>
                  <a:lnTo>
                    <a:pt x="0" y="58513861"/>
                  </a:lnTo>
                  <a:cubicBezTo>
                    <a:pt x="0" y="58986297"/>
                    <a:pt x="389890" y="59376190"/>
                    <a:pt x="862330" y="59376190"/>
                  </a:cubicBezTo>
                  <a:lnTo>
                    <a:pt x="202045577" y="59376190"/>
                  </a:lnTo>
                  <a:cubicBezTo>
                    <a:pt x="202518008" y="59376190"/>
                    <a:pt x="202907900" y="58986297"/>
                    <a:pt x="202907900" y="58513861"/>
                  </a:cubicBezTo>
                  <a:lnTo>
                    <a:pt x="202907900" y="862330"/>
                  </a:lnTo>
                  <a:cubicBezTo>
                    <a:pt x="202907900" y="389890"/>
                    <a:pt x="202518008" y="0"/>
                    <a:pt x="202045577" y="0"/>
                  </a:cubicBezTo>
                  <a:close/>
                  <a:moveTo>
                    <a:pt x="202717400" y="927100"/>
                  </a:moveTo>
                  <a:lnTo>
                    <a:pt x="202717400" y="58513861"/>
                  </a:lnTo>
                  <a:cubicBezTo>
                    <a:pt x="202717400" y="58880890"/>
                    <a:pt x="202412600" y="59185690"/>
                    <a:pt x="202045565" y="59185690"/>
                  </a:cubicBezTo>
                  <a:lnTo>
                    <a:pt x="862330" y="59185690"/>
                  </a:lnTo>
                  <a:cubicBezTo>
                    <a:pt x="495300" y="59185690"/>
                    <a:pt x="190500" y="58880890"/>
                    <a:pt x="190500" y="58513861"/>
                  </a:cubicBezTo>
                  <a:lnTo>
                    <a:pt x="190500" y="862330"/>
                  </a:lnTo>
                  <a:cubicBezTo>
                    <a:pt x="190500" y="495300"/>
                    <a:pt x="495300" y="190500"/>
                    <a:pt x="862330" y="190500"/>
                  </a:cubicBezTo>
                  <a:lnTo>
                    <a:pt x="202045577" y="190500"/>
                  </a:lnTo>
                  <a:cubicBezTo>
                    <a:pt x="202412600" y="190500"/>
                    <a:pt x="202717400" y="495300"/>
                    <a:pt x="202717400" y="862330"/>
                  </a:cubicBezTo>
                  <a:lnTo>
                    <a:pt x="202717400" y="927100"/>
                  </a:lnTo>
                  <a:close/>
                </a:path>
              </a:pathLst>
            </a:custGeom>
            <a:solidFill>
              <a:srgbClr val="050A30"/>
            </a:solidFill>
          </p:spPr>
        </p:sp>
      </p:grpSp>
      <p:grpSp>
        <p:nvGrpSpPr>
          <p:cNvPr id="4" name="Group 4"/>
          <p:cNvGrpSpPr/>
          <p:nvPr/>
        </p:nvGrpSpPr>
        <p:grpSpPr>
          <a:xfrm>
            <a:off x="2014132" y="875172"/>
            <a:ext cx="14259736" cy="4726546"/>
            <a:chOff x="0" y="-38100"/>
            <a:chExt cx="19012981" cy="6302063"/>
          </a:xfrm>
        </p:grpSpPr>
        <p:sp>
          <p:nvSpPr>
            <p:cNvPr id="5" name="TextBox 5"/>
            <p:cNvSpPr txBox="1"/>
            <p:nvPr/>
          </p:nvSpPr>
          <p:spPr>
            <a:xfrm>
              <a:off x="0" y="1117254"/>
              <a:ext cx="19012981" cy="5146709"/>
            </a:xfrm>
            <a:prstGeom prst="rect">
              <a:avLst/>
            </a:prstGeom>
          </p:spPr>
          <p:txBody>
            <a:bodyPr lIns="0" tIns="0" rIns="0" bIns="0" rtlCol="0" anchor="t">
              <a:spAutoFit/>
            </a:bodyPr>
            <a:lstStyle/>
            <a:p>
              <a:pPr marL="626107" lvl="1" indent="-313054">
                <a:lnSpc>
                  <a:spcPts val="4349"/>
                </a:lnSpc>
                <a:buFont typeface="Arial"/>
                <a:buChar char="•"/>
              </a:pPr>
              <a:r>
                <a:rPr lang="en-US" sz="2899" dirty="0">
                  <a:solidFill>
                    <a:srgbClr val="191919"/>
                  </a:solidFill>
                  <a:latin typeface="Muli Regular"/>
                </a:rPr>
                <a:t>Section 38(2)(c) of Act- CTU should ensure efficient, </a:t>
              </a:r>
              <a:r>
                <a:rPr lang="en-US" sz="2899" dirty="0" err="1">
                  <a:solidFill>
                    <a:srgbClr val="191919"/>
                  </a:solidFill>
                  <a:latin typeface="Muli Regular"/>
                </a:rPr>
                <a:t>co-ordinated</a:t>
              </a:r>
              <a:r>
                <a:rPr lang="en-US" sz="2899" dirty="0">
                  <a:solidFill>
                    <a:srgbClr val="191919"/>
                  </a:solidFill>
                  <a:latin typeface="Muli Regular"/>
                </a:rPr>
                <a:t> &amp; economical system. </a:t>
              </a:r>
            </a:p>
            <a:p>
              <a:pPr marL="626107" lvl="1" indent="-313054">
                <a:lnSpc>
                  <a:spcPts val="4349"/>
                </a:lnSpc>
                <a:buFont typeface="Arial"/>
                <a:buChar char="•"/>
              </a:pPr>
              <a:r>
                <a:rPr lang="en-US" sz="2899" dirty="0">
                  <a:solidFill>
                    <a:srgbClr val="191919"/>
                  </a:solidFill>
                  <a:latin typeface="Muli Regular"/>
                </a:rPr>
                <a:t>Section 61(c) of Act- Competition, efficiency, economical use of resources, good performance &amp; optimum investments.</a:t>
              </a:r>
            </a:p>
            <a:p>
              <a:pPr marL="626107" lvl="1" indent="-313054">
                <a:lnSpc>
                  <a:spcPts val="4349"/>
                </a:lnSpc>
                <a:buFont typeface="Arial"/>
                <a:buChar char="•"/>
              </a:pPr>
              <a:r>
                <a:rPr lang="en-US" sz="2899" dirty="0">
                  <a:solidFill>
                    <a:srgbClr val="191919"/>
                  </a:solidFill>
                  <a:latin typeface="Muli Regular"/>
                </a:rPr>
                <a:t>Section 61(d) of Act- Consumers’ interest &amp; reasonable cost of electricity.</a:t>
              </a:r>
            </a:p>
            <a:p>
              <a:pPr marL="626107" lvl="1" indent="-313054">
                <a:lnSpc>
                  <a:spcPts val="4349"/>
                </a:lnSpc>
                <a:buFont typeface="Arial"/>
                <a:buChar char="•"/>
              </a:pPr>
              <a:r>
                <a:rPr lang="en-US" sz="2899" dirty="0">
                  <a:solidFill>
                    <a:srgbClr val="191919"/>
                  </a:solidFill>
                  <a:latin typeface="Muli Regular"/>
                </a:rPr>
                <a:t>Clause 7.3(2) of </a:t>
              </a:r>
              <a:r>
                <a:rPr lang="en-US" sz="2899" dirty="0" smtClean="0">
                  <a:solidFill>
                    <a:srgbClr val="191919"/>
                  </a:solidFill>
                  <a:latin typeface="Muli Regular"/>
                </a:rPr>
                <a:t>NTP- </a:t>
              </a:r>
              <a:r>
                <a:rPr lang="en-US" sz="2899" dirty="0">
                  <a:solidFill>
                    <a:srgbClr val="191919"/>
                  </a:solidFill>
                  <a:latin typeface="Muli Regular"/>
                </a:rPr>
                <a:t>Information on available Transmission capacity.</a:t>
              </a:r>
            </a:p>
            <a:p>
              <a:pPr>
                <a:lnSpc>
                  <a:spcPts val="4349"/>
                </a:lnSpc>
              </a:pPr>
              <a:endParaRPr lang="en-US" sz="2899" dirty="0">
                <a:solidFill>
                  <a:srgbClr val="191919"/>
                </a:solidFill>
                <a:latin typeface="Muli Regular"/>
              </a:endParaRPr>
            </a:p>
          </p:txBody>
        </p:sp>
        <p:sp>
          <p:nvSpPr>
            <p:cNvPr id="6" name="TextBox 6"/>
            <p:cNvSpPr txBox="1"/>
            <p:nvPr/>
          </p:nvSpPr>
          <p:spPr>
            <a:xfrm>
              <a:off x="0" y="-38100"/>
              <a:ext cx="19012981" cy="846667"/>
            </a:xfrm>
            <a:prstGeom prst="rect">
              <a:avLst/>
            </a:prstGeom>
          </p:spPr>
          <p:txBody>
            <a:bodyPr lIns="0" tIns="0" rIns="0" bIns="0" rtlCol="0" anchor="t">
              <a:spAutoFit/>
            </a:bodyPr>
            <a:lstStyle/>
            <a:p>
              <a:pPr algn="l">
                <a:lnSpc>
                  <a:spcPts val="5199"/>
                </a:lnSpc>
              </a:pPr>
              <a:r>
                <a:rPr lang="en-US" sz="3999" dirty="0">
                  <a:solidFill>
                    <a:srgbClr val="191919"/>
                  </a:solidFill>
                  <a:latin typeface="Muli Bold"/>
                </a:rPr>
                <a:t>Mandatory Compliance to EA-2003, NEP &amp; NTP</a:t>
              </a:r>
            </a:p>
          </p:txBody>
        </p:sp>
      </p:grpSp>
      <p:grpSp>
        <p:nvGrpSpPr>
          <p:cNvPr id="7" name="Group 7"/>
          <p:cNvGrpSpPr/>
          <p:nvPr/>
        </p:nvGrpSpPr>
        <p:grpSpPr>
          <a:xfrm>
            <a:off x="2099857" y="6055951"/>
            <a:ext cx="11176002" cy="3761314"/>
            <a:chOff x="0" y="0"/>
            <a:chExt cx="5392603" cy="1814895"/>
          </a:xfrm>
        </p:grpSpPr>
        <p:sp>
          <p:nvSpPr>
            <p:cNvPr id="8" name="Freeform 8"/>
            <p:cNvSpPr/>
            <p:nvPr/>
          </p:nvSpPr>
          <p:spPr>
            <a:xfrm>
              <a:off x="0" y="0"/>
              <a:ext cx="5392603" cy="1814895"/>
            </a:xfrm>
            <a:custGeom>
              <a:avLst/>
              <a:gdLst/>
              <a:ahLst/>
              <a:cxnLst/>
              <a:rect l="l" t="t" r="r" b="b"/>
              <a:pathLst>
                <a:path w="5392603" h="1814895">
                  <a:moveTo>
                    <a:pt x="5268143" y="1814895"/>
                  </a:moveTo>
                  <a:lnTo>
                    <a:pt x="124460" y="1814895"/>
                  </a:lnTo>
                  <a:cubicBezTo>
                    <a:pt x="55880" y="1814895"/>
                    <a:pt x="0" y="1759015"/>
                    <a:pt x="0" y="1690435"/>
                  </a:cubicBezTo>
                  <a:lnTo>
                    <a:pt x="0" y="124460"/>
                  </a:lnTo>
                  <a:cubicBezTo>
                    <a:pt x="0" y="55880"/>
                    <a:pt x="55880" y="0"/>
                    <a:pt x="124460" y="0"/>
                  </a:cubicBezTo>
                  <a:lnTo>
                    <a:pt x="5268143" y="0"/>
                  </a:lnTo>
                  <a:cubicBezTo>
                    <a:pt x="5336723" y="0"/>
                    <a:pt x="5392603" y="55880"/>
                    <a:pt x="5392603" y="124460"/>
                  </a:cubicBezTo>
                  <a:lnTo>
                    <a:pt x="5392603" y="1690435"/>
                  </a:lnTo>
                  <a:cubicBezTo>
                    <a:pt x="5392603" y="1759015"/>
                    <a:pt x="5336723" y="1814895"/>
                    <a:pt x="5268143" y="1814895"/>
                  </a:cubicBezTo>
                  <a:close/>
                </a:path>
              </a:pathLst>
            </a:custGeom>
            <a:solidFill>
              <a:srgbClr val="050A30">
                <a:alpha val="7843"/>
              </a:srgbClr>
            </a:solidFill>
          </p:spPr>
        </p:sp>
      </p:grpSp>
      <p:grpSp>
        <p:nvGrpSpPr>
          <p:cNvPr id="9" name="Group 9"/>
          <p:cNvGrpSpPr/>
          <p:nvPr/>
        </p:nvGrpSpPr>
        <p:grpSpPr>
          <a:xfrm>
            <a:off x="2004607" y="5860241"/>
            <a:ext cx="11176002" cy="3861773"/>
            <a:chOff x="0" y="0"/>
            <a:chExt cx="5392603" cy="1863369"/>
          </a:xfrm>
        </p:grpSpPr>
        <p:sp>
          <p:nvSpPr>
            <p:cNvPr id="10" name="Freeform 10"/>
            <p:cNvSpPr/>
            <p:nvPr/>
          </p:nvSpPr>
          <p:spPr>
            <a:xfrm>
              <a:off x="0" y="0"/>
              <a:ext cx="5392603" cy="1863369"/>
            </a:xfrm>
            <a:custGeom>
              <a:avLst/>
              <a:gdLst/>
              <a:ahLst/>
              <a:cxnLst/>
              <a:rect l="l" t="t" r="r" b="b"/>
              <a:pathLst>
                <a:path w="5392603" h="1863369">
                  <a:moveTo>
                    <a:pt x="5268143" y="1863369"/>
                  </a:moveTo>
                  <a:lnTo>
                    <a:pt x="124460" y="1863369"/>
                  </a:lnTo>
                  <a:cubicBezTo>
                    <a:pt x="55880" y="1863369"/>
                    <a:pt x="0" y="1807489"/>
                    <a:pt x="0" y="1738909"/>
                  </a:cubicBezTo>
                  <a:lnTo>
                    <a:pt x="0" y="124460"/>
                  </a:lnTo>
                  <a:cubicBezTo>
                    <a:pt x="0" y="55880"/>
                    <a:pt x="55880" y="0"/>
                    <a:pt x="124460" y="0"/>
                  </a:cubicBezTo>
                  <a:lnTo>
                    <a:pt x="5268143" y="0"/>
                  </a:lnTo>
                  <a:cubicBezTo>
                    <a:pt x="5336723" y="0"/>
                    <a:pt x="5392603" y="55880"/>
                    <a:pt x="5392603" y="124460"/>
                  </a:cubicBezTo>
                  <a:lnTo>
                    <a:pt x="5392603" y="1738909"/>
                  </a:lnTo>
                  <a:cubicBezTo>
                    <a:pt x="5392603" y="1807489"/>
                    <a:pt x="5336723" y="1863369"/>
                    <a:pt x="5268143" y="1863369"/>
                  </a:cubicBezTo>
                  <a:close/>
                </a:path>
              </a:pathLst>
            </a:custGeom>
            <a:solidFill>
              <a:srgbClr val="FFFFFF"/>
            </a:solidFill>
          </p:spPr>
        </p:sp>
      </p:grpSp>
      <p:sp>
        <p:nvSpPr>
          <p:cNvPr id="11" name="TextBox 11"/>
          <p:cNvSpPr txBox="1"/>
          <p:nvPr/>
        </p:nvSpPr>
        <p:spPr>
          <a:xfrm>
            <a:off x="2014132" y="5951075"/>
            <a:ext cx="2192723" cy="514350"/>
          </a:xfrm>
          <a:prstGeom prst="rect">
            <a:avLst/>
          </a:prstGeom>
        </p:spPr>
        <p:txBody>
          <a:bodyPr lIns="0" tIns="0" rIns="0" bIns="0" rtlCol="0" anchor="t">
            <a:spAutoFit/>
          </a:bodyPr>
          <a:lstStyle/>
          <a:p>
            <a:pPr marL="0" lvl="0" indent="0" algn="r">
              <a:lnSpc>
                <a:spcPts val="4200"/>
              </a:lnSpc>
              <a:spcBef>
                <a:spcPct val="0"/>
              </a:spcBef>
            </a:pPr>
            <a:r>
              <a:rPr lang="en-US" sz="3000">
                <a:solidFill>
                  <a:srgbClr val="000000"/>
                </a:solidFill>
                <a:latin typeface="Muli Bold"/>
              </a:rPr>
              <a:t>Suggestion</a:t>
            </a:r>
          </a:p>
        </p:txBody>
      </p:sp>
      <p:sp>
        <p:nvSpPr>
          <p:cNvPr id="12" name="TextBox 12"/>
          <p:cNvSpPr txBox="1"/>
          <p:nvPr/>
        </p:nvSpPr>
        <p:spPr>
          <a:xfrm>
            <a:off x="2004607" y="6497326"/>
            <a:ext cx="11176002" cy="3590727"/>
          </a:xfrm>
          <a:prstGeom prst="rect">
            <a:avLst/>
          </a:prstGeom>
        </p:spPr>
        <p:txBody>
          <a:bodyPr lIns="0" tIns="0" rIns="0" bIns="0" rtlCol="0" anchor="t">
            <a:spAutoFit/>
          </a:bodyPr>
          <a:lstStyle/>
          <a:p>
            <a:pPr>
              <a:lnSpc>
                <a:spcPts val="4049"/>
              </a:lnSpc>
            </a:pPr>
            <a:r>
              <a:rPr lang="en-US" sz="2699" dirty="0">
                <a:solidFill>
                  <a:srgbClr val="000000"/>
                </a:solidFill>
                <a:latin typeface="Muli Regular"/>
              </a:rPr>
              <a:t>  GNA Regulation should bring out the estimated improvement on:</a:t>
            </a:r>
          </a:p>
          <a:p>
            <a:pPr marL="582925" lvl="1" indent="-291463">
              <a:lnSpc>
                <a:spcPts val="4049"/>
              </a:lnSpc>
              <a:buFont typeface="Arial"/>
              <a:buChar char="•"/>
            </a:pPr>
            <a:r>
              <a:rPr lang="en-US" sz="2699" dirty="0">
                <a:solidFill>
                  <a:srgbClr val="000000"/>
                </a:solidFill>
                <a:latin typeface="Muli Regular"/>
              </a:rPr>
              <a:t>Total Transmission Capacity (TTC)</a:t>
            </a:r>
          </a:p>
          <a:p>
            <a:pPr marL="582925" lvl="1" indent="-291463">
              <a:lnSpc>
                <a:spcPts val="4049"/>
              </a:lnSpc>
              <a:buFont typeface="Arial"/>
              <a:buChar char="•"/>
            </a:pPr>
            <a:r>
              <a:rPr lang="en-US" sz="2699" dirty="0">
                <a:solidFill>
                  <a:srgbClr val="000000"/>
                </a:solidFill>
                <a:latin typeface="Muli Regular"/>
              </a:rPr>
              <a:t>Available Transfer </a:t>
            </a:r>
            <a:r>
              <a:rPr lang="en-US" sz="2699" dirty="0" smtClean="0">
                <a:solidFill>
                  <a:srgbClr val="000000"/>
                </a:solidFill>
                <a:latin typeface="Muli Regular"/>
              </a:rPr>
              <a:t>Capability </a:t>
            </a:r>
            <a:r>
              <a:rPr lang="en-US" sz="2699" dirty="0">
                <a:solidFill>
                  <a:srgbClr val="000000"/>
                </a:solidFill>
                <a:latin typeface="Muli Regular"/>
              </a:rPr>
              <a:t>(ATC)</a:t>
            </a:r>
          </a:p>
          <a:p>
            <a:pPr marL="582925" lvl="1" indent="-291463">
              <a:lnSpc>
                <a:spcPts val="4049"/>
              </a:lnSpc>
              <a:buFont typeface="Arial"/>
              <a:buChar char="•"/>
            </a:pPr>
            <a:r>
              <a:rPr lang="en-US" sz="2699" dirty="0">
                <a:solidFill>
                  <a:srgbClr val="000000"/>
                </a:solidFill>
                <a:latin typeface="Muli Regular"/>
              </a:rPr>
              <a:t>Margin in ISTS</a:t>
            </a:r>
          </a:p>
          <a:p>
            <a:pPr marL="582925" lvl="1" indent="-291463">
              <a:lnSpc>
                <a:spcPts val="4049"/>
              </a:lnSpc>
              <a:buFont typeface="Arial"/>
              <a:buChar char="•"/>
            </a:pPr>
            <a:r>
              <a:rPr lang="en-US" sz="2699" dirty="0" smtClean="0">
                <a:solidFill>
                  <a:srgbClr val="000000"/>
                </a:solidFill>
                <a:latin typeface="Muli Regular"/>
              </a:rPr>
              <a:t>Inter-regional Transfer Capability</a:t>
            </a:r>
            <a:endParaRPr lang="en-US" sz="2699" dirty="0">
              <a:solidFill>
                <a:srgbClr val="000000"/>
              </a:solidFill>
              <a:latin typeface="Muli Regular"/>
            </a:endParaRPr>
          </a:p>
          <a:p>
            <a:pPr marL="582925" lvl="1" indent="-291463">
              <a:lnSpc>
                <a:spcPts val="4049"/>
              </a:lnSpc>
              <a:buFont typeface="Arial"/>
              <a:buChar char="•"/>
            </a:pPr>
            <a:r>
              <a:rPr lang="en-US" sz="2699" dirty="0">
                <a:solidFill>
                  <a:srgbClr val="000000"/>
                </a:solidFill>
                <a:latin typeface="Muli Regular"/>
              </a:rPr>
              <a:t>Stranded Capacity/assets in ISTS </a:t>
            </a:r>
          </a:p>
          <a:p>
            <a:pPr marL="0" lvl="0" indent="0" algn="l">
              <a:lnSpc>
                <a:spcPts val="4049"/>
              </a:lnSpc>
            </a:pPr>
            <a:endParaRPr lang="en-US" sz="2699" dirty="0">
              <a:solidFill>
                <a:srgbClr val="000000"/>
              </a:solidFill>
              <a:latin typeface="Muli Regular"/>
            </a:endParaRPr>
          </a:p>
        </p:txBody>
      </p:sp>
      <p:sp>
        <p:nvSpPr>
          <p:cNvPr id="13" name="AutoShape 13"/>
          <p:cNvSpPr/>
          <p:nvPr/>
        </p:nvSpPr>
        <p:spPr>
          <a:xfrm>
            <a:off x="2004607" y="5569785"/>
            <a:ext cx="8146724" cy="0"/>
          </a:xfrm>
          <a:prstGeom prst="line">
            <a:avLst/>
          </a:prstGeom>
          <a:ln w="28575" cap="rnd">
            <a:solidFill>
              <a:srgbClr val="000000"/>
            </a:solidFill>
            <a:prstDash val="solid"/>
            <a:headEnd type="none" w="sm" len="sm"/>
            <a:tailEnd type="none" w="sm" len="sm"/>
          </a:ln>
        </p:spPr>
      </p:sp>
      <p:sp>
        <p:nvSpPr>
          <p:cNvPr id="14" name="AutoShape 14"/>
          <p:cNvSpPr/>
          <p:nvPr/>
        </p:nvSpPr>
        <p:spPr>
          <a:xfrm>
            <a:off x="2014132" y="10023481"/>
            <a:ext cx="8146724" cy="0"/>
          </a:xfrm>
          <a:prstGeom prst="line">
            <a:avLst/>
          </a:prstGeom>
          <a:ln w="28575" cap="rnd">
            <a:solidFill>
              <a:srgbClr val="000000"/>
            </a:solidFill>
            <a:prstDash val="solid"/>
            <a:headEnd type="none" w="sm" len="sm"/>
            <a:tailEnd type="none" w="sm" len="sm"/>
          </a:ln>
        </p:spPr>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a:off x="1028700" y="681187"/>
            <a:ext cx="16230600" cy="4581151"/>
            <a:chOff x="0" y="0"/>
            <a:chExt cx="202882500" cy="57264391"/>
          </a:xfrm>
        </p:grpSpPr>
        <p:sp>
          <p:nvSpPr>
            <p:cNvPr id="3" name="Freeform 3"/>
            <p:cNvSpPr/>
            <p:nvPr/>
          </p:nvSpPr>
          <p:spPr>
            <a:xfrm>
              <a:off x="-12700" y="-12700"/>
              <a:ext cx="202907900" cy="57289793"/>
            </a:xfrm>
            <a:custGeom>
              <a:avLst/>
              <a:gdLst/>
              <a:ahLst/>
              <a:cxnLst/>
              <a:rect l="l" t="t" r="r" b="b"/>
              <a:pathLst>
                <a:path w="202907900" h="57289793">
                  <a:moveTo>
                    <a:pt x="202045577" y="0"/>
                  </a:moveTo>
                  <a:lnTo>
                    <a:pt x="862330" y="0"/>
                  </a:lnTo>
                  <a:cubicBezTo>
                    <a:pt x="389890" y="0"/>
                    <a:pt x="0" y="389890"/>
                    <a:pt x="0" y="862330"/>
                  </a:cubicBezTo>
                  <a:lnTo>
                    <a:pt x="0" y="56427464"/>
                  </a:lnTo>
                  <a:cubicBezTo>
                    <a:pt x="0" y="56899901"/>
                    <a:pt x="389890" y="57289793"/>
                    <a:pt x="862330" y="57289793"/>
                  </a:cubicBezTo>
                  <a:lnTo>
                    <a:pt x="202045577" y="57289793"/>
                  </a:lnTo>
                  <a:cubicBezTo>
                    <a:pt x="202518008" y="57289793"/>
                    <a:pt x="202907900" y="56899901"/>
                    <a:pt x="202907900" y="56427464"/>
                  </a:cubicBezTo>
                  <a:lnTo>
                    <a:pt x="202907900" y="862330"/>
                  </a:lnTo>
                  <a:cubicBezTo>
                    <a:pt x="202907900" y="389890"/>
                    <a:pt x="202518008" y="0"/>
                    <a:pt x="202045577" y="0"/>
                  </a:cubicBezTo>
                  <a:close/>
                  <a:moveTo>
                    <a:pt x="202717400" y="927100"/>
                  </a:moveTo>
                  <a:lnTo>
                    <a:pt x="202717400" y="56427464"/>
                  </a:lnTo>
                  <a:cubicBezTo>
                    <a:pt x="202717400" y="56794493"/>
                    <a:pt x="202412600" y="57099293"/>
                    <a:pt x="202045565" y="57099293"/>
                  </a:cubicBezTo>
                  <a:lnTo>
                    <a:pt x="862330" y="57099293"/>
                  </a:lnTo>
                  <a:cubicBezTo>
                    <a:pt x="495300" y="57099293"/>
                    <a:pt x="190500" y="56794493"/>
                    <a:pt x="190500" y="56427464"/>
                  </a:cubicBezTo>
                  <a:lnTo>
                    <a:pt x="190500" y="862330"/>
                  </a:lnTo>
                  <a:cubicBezTo>
                    <a:pt x="190500" y="495300"/>
                    <a:pt x="495300" y="190500"/>
                    <a:pt x="862330" y="190500"/>
                  </a:cubicBezTo>
                  <a:lnTo>
                    <a:pt x="202045577" y="190500"/>
                  </a:lnTo>
                  <a:cubicBezTo>
                    <a:pt x="202412600" y="190500"/>
                    <a:pt x="202717400" y="495300"/>
                    <a:pt x="202717400" y="862330"/>
                  </a:cubicBezTo>
                  <a:lnTo>
                    <a:pt x="202717400" y="927100"/>
                  </a:lnTo>
                  <a:close/>
                </a:path>
              </a:pathLst>
            </a:custGeom>
            <a:solidFill>
              <a:srgbClr val="050A30"/>
            </a:solidFill>
          </p:spPr>
        </p:sp>
      </p:grpSp>
      <p:grpSp>
        <p:nvGrpSpPr>
          <p:cNvPr id="4" name="Group 4"/>
          <p:cNvGrpSpPr/>
          <p:nvPr/>
        </p:nvGrpSpPr>
        <p:grpSpPr>
          <a:xfrm>
            <a:off x="2014132" y="1160922"/>
            <a:ext cx="14259736" cy="4175113"/>
            <a:chOff x="0" y="-38100"/>
            <a:chExt cx="19012981" cy="5566818"/>
          </a:xfrm>
        </p:grpSpPr>
        <p:sp>
          <p:nvSpPr>
            <p:cNvPr id="5" name="TextBox 5"/>
            <p:cNvSpPr txBox="1"/>
            <p:nvPr/>
          </p:nvSpPr>
          <p:spPr>
            <a:xfrm>
              <a:off x="0" y="1117253"/>
              <a:ext cx="19012981" cy="4411465"/>
            </a:xfrm>
            <a:prstGeom prst="rect">
              <a:avLst/>
            </a:prstGeom>
          </p:spPr>
          <p:txBody>
            <a:bodyPr lIns="0" tIns="0" rIns="0" bIns="0" rtlCol="0" anchor="t">
              <a:spAutoFit/>
            </a:bodyPr>
            <a:lstStyle/>
            <a:p>
              <a:pPr marL="626107" lvl="1" indent="-313054">
                <a:lnSpc>
                  <a:spcPts val="4349"/>
                </a:lnSpc>
                <a:buFont typeface="Arial"/>
                <a:buChar char="•"/>
              </a:pPr>
              <a:r>
                <a:rPr lang="en-US" sz="2899" dirty="0">
                  <a:solidFill>
                    <a:srgbClr val="191919"/>
                  </a:solidFill>
                  <a:latin typeface="Muli Regular" panose="020B0604020202020204" charset="0"/>
                </a:rPr>
                <a:t>Section 38(2)(d)(</a:t>
              </a:r>
              <a:r>
                <a:rPr lang="en-US" sz="2899" dirty="0" err="1">
                  <a:solidFill>
                    <a:srgbClr val="191919"/>
                  </a:solidFill>
                  <a:latin typeface="Muli Regular" panose="020B0604020202020204" charset="0"/>
                </a:rPr>
                <a:t>i</a:t>
              </a:r>
              <a:r>
                <a:rPr lang="en-US" sz="2899" dirty="0">
                  <a:solidFill>
                    <a:srgbClr val="191919"/>
                  </a:solidFill>
                  <a:latin typeface="Muli Regular" panose="020B0604020202020204" charset="0"/>
                </a:rPr>
                <a:t>) of Act- ISTS to be used by any licensee or generating company on payment of trans. </a:t>
              </a:r>
              <a:r>
                <a:rPr lang="en-US" sz="2899" dirty="0" smtClean="0">
                  <a:solidFill>
                    <a:srgbClr val="191919"/>
                  </a:solidFill>
                  <a:latin typeface="Muli Regular" panose="020B0604020202020204" charset="0"/>
                </a:rPr>
                <a:t>Charges.</a:t>
              </a:r>
              <a:endParaRPr lang="en-US" sz="2899" dirty="0">
                <a:solidFill>
                  <a:srgbClr val="191919"/>
                </a:solidFill>
                <a:latin typeface="Muli Regular" panose="020B0604020202020204" charset="0"/>
              </a:endParaRPr>
            </a:p>
            <a:p>
              <a:pPr marL="626107" lvl="1" indent="-313054">
                <a:lnSpc>
                  <a:spcPts val="4349"/>
                </a:lnSpc>
                <a:buFont typeface="Arial"/>
                <a:buChar char="•"/>
              </a:pPr>
              <a:r>
                <a:rPr lang="en-US" sz="2899" dirty="0">
                  <a:solidFill>
                    <a:srgbClr val="191919"/>
                  </a:solidFill>
                  <a:latin typeface="Muli Regular" panose="020B0604020202020204" charset="0"/>
                </a:rPr>
                <a:t>Cl.5.3.4 of NEP- Competing generators supplying power to </a:t>
              </a:r>
              <a:r>
                <a:rPr lang="en-US" sz="2899" dirty="0" smtClean="0">
                  <a:solidFill>
                    <a:srgbClr val="191919"/>
                  </a:solidFill>
                  <a:latin typeface="Muli Regular" panose="020B0604020202020204" charset="0"/>
                </a:rPr>
                <a:t>licensees </a:t>
              </a:r>
              <a:r>
                <a:rPr lang="en-US" sz="2899" dirty="0">
                  <a:solidFill>
                    <a:srgbClr val="191919"/>
                  </a:solidFill>
                  <a:latin typeface="Muli Regular" panose="020B0604020202020204" charset="0"/>
                </a:rPr>
                <a:t>upon payment of trans. </a:t>
              </a:r>
              <a:r>
                <a:rPr lang="en-US" sz="2899" dirty="0" smtClean="0">
                  <a:solidFill>
                    <a:srgbClr val="191919"/>
                  </a:solidFill>
                  <a:latin typeface="Muli Regular" panose="020B0604020202020204" charset="0"/>
                </a:rPr>
                <a:t>Charges.</a:t>
              </a:r>
              <a:endParaRPr lang="en-US" sz="2899" dirty="0">
                <a:solidFill>
                  <a:srgbClr val="191919"/>
                </a:solidFill>
                <a:latin typeface="Muli Regular" panose="020B0604020202020204" charset="0"/>
              </a:endParaRPr>
            </a:p>
            <a:p>
              <a:pPr marL="626107" lvl="1" indent="-313054">
                <a:lnSpc>
                  <a:spcPts val="4349"/>
                </a:lnSpc>
                <a:buFont typeface="Arial"/>
                <a:buChar char="•"/>
              </a:pPr>
              <a:r>
                <a:rPr lang="en-US" sz="2899" dirty="0">
                  <a:solidFill>
                    <a:srgbClr val="191919"/>
                  </a:solidFill>
                  <a:latin typeface="Muli Regular" panose="020B0604020202020204" charset="0"/>
                </a:rPr>
                <a:t>As per draft Regulations- one time trans. </a:t>
              </a:r>
              <a:r>
                <a:rPr lang="en-US" sz="2899" dirty="0" smtClean="0">
                  <a:solidFill>
                    <a:srgbClr val="191919"/>
                  </a:solidFill>
                  <a:latin typeface="Muli Regular" panose="020B0604020202020204" charset="0"/>
                </a:rPr>
                <a:t>Charge </a:t>
              </a:r>
              <a:r>
                <a:rPr lang="en-US" sz="2899" dirty="0">
                  <a:solidFill>
                    <a:srgbClr val="191919"/>
                  </a:solidFill>
                  <a:latin typeface="Muli Regular" panose="020B0604020202020204" charset="0"/>
                </a:rPr>
                <a:t>by Generators.</a:t>
              </a:r>
            </a:p>
            <a:p>
              <a:pPr>
                <a:lnSpc>
                  <a:spcPts val="4349"/>
                </a:lnSpc>
              </a:pPr>
              <a:endParaRPr lang="en-US" sz="2899" dirty="0">
                <a:solidFill>
                  <a:srgbClr val="191919"/>
                </a:solidFill>
                <a:latin typeface="Muli Regular" panose="020B0604020202020204" charset="0"/>
              </a:endParaRPr>
            </a:p>
          </p:txBody>
        </p:sp>
        <p:sp>
          <p:nvSpPr>
            <p:cNvPr id="6" name="TextBox 6"/>
            <p:cNvSpPr txBox="1"/>
            <p:nvPr/>
          </p:nvSpPr>
          <p:spPr>
            <a:xfrm>
              <a:off x="0" y="-38100"/>
              <a:ext cx="19012981" cy="846667"/>
            </a:xfrm>
            <a:prstGeom prst="rect">
              <a:avLst/>
            </a:prstGeom>
          </p:spPr>
          <p:txBody>
            <a:bodyPr lIns="0" tIns="0" rIns="0" bIns="0" rtlCol="0" anchor="t">
              <a:spAutoFit/>
            </a:bodyPr>
            <a:lstStyle/>
            <a:p>
              <a:pPr algn="l">
                <a:lnSpc>
                  <a:spcPts val="5199"/>
                </a:lnSpc>
              </a:pPr>
              <a:r>
                <a:rPr lang="en-US" sz="3999">
                  <a:solidFill>
                    <a:srgbClr val="191919"/>
                  </a:solidFill>
                  <a:latin typeface="Muli Bold"/>
                </a:rPr>
                <a:t>Generating Companies liable for Sharing of ISTS Charges</a:t>
              </a:r>
            </a:p>
          </p:txBody>
        </p:sp>
      </p:grpSp>
      <p:grpSp>
        <p:nvGrpSpPr>
          <p:cNvPr id="7" name="Group 7"/>
          <p:cNvGrpSpPr/>
          <p:nvPr/>
        </p:nvGrpSpPr>
        <p:grpSpPr>
          <a:xfrm>
            <a:off x="2004607" y="6579725"/>
            <a:ext cx="10934853" cy="2230986"/>
            <a:chOff x="0" y="0"/>
            <a:chExt cx="14579804" cy="2974647"/>
          </a:xfrm>
        </p:grpSpPr>
        <p:grpSp>
          <p:nvGrpSpPr>
            <p:cNvPr id="8" name="Group 8"/>
            <p:cNvGrpSpPr/>
            <p:nvPr/>
          </p:nvGrpSpPr>
          <p:grpSpPr>
            <a:xfrm>
              <a:off x="127000" y="130439"/>
              <a:ext cx="14452804" cy="2844208"/>
              <a:chOff x="0" y="0"/>
              <a:chExt cx="5548429" cy="1091891"/>
            </a:xfrm>
          </p:grpSpPr>
          <p:sp>
            <p:nvSpPr>
              <p:cNvPr id="9" name="Freeform 9"/>
              <p:cNvSpPr/>
              <p:nvPr/>
            </p:nvSpPr>
            <p:spPr>
              <a:xfrm>
                <a:off x="0" y="0"/>
                <a:ext cx="5548429" cy="1091891"/>
              </a:xfrm>
              <a:custGeom>
                <a:avLst/>
                <a:gdLst/>
                <a:ahLst/>
                <a:cxnLst/>
                <a:rect l="l" t="t" r="r" b="b"/>
                <a:pathLst>
                  <a:path w="5548429" h="1091891">
                    <a:moveTo>
                      <a:pt x="5423969" y="1091891"/>
                    </a:moveTo>
                    <a:lnTo>
                      <a:pt x="124460" y="1091891"/>
                    </a:lnTo>
                    <a:cubicBezTo>
                      <a:pt x="55880" y="1091891"/>
                      <a:pt x="0" y="1036011"/>
                      <a:pt x="0" y="967431"/>
                    </a:cubicBezTo>
                    <a:lnTo>
                      <a:pt x="0" y="124460"/>
                    </a:lnTo>
                    <a:cubicBezTo>
                      <a:pt x="0" y="55880"/>
                      <a:pt x="55880" y="0"/>
                      <a:pt x="124460" y="0"/>
                    </a:cubicBezTo>
                    <a:lnTo>
                      <a:pt x="5423969" y="0"/>
                    </a:lnTo>
                    <a:cubicBezTo>
                      <a:pt x="5492549" y="0"/>
                      <a:pt x="5548429" y="55880"/>
                      <a:pt x="5548429" y="124460"/>
                    </a:cubicBezTo>
                    <a:lnTo>
                      <a:pt x="5548429" y="967431"/>
                    </a:lnTo>
                    <a:cubicBezTo>
                      <a:pt x="5548429" y="1036011"/>
                      <a:pt x="5492549" y="1091891"/>
                      <a:pt x="5423969" y="1091891"/>
                    </a:cubicBezTo>
                    <a:close/>
                  </a:path>
                </a:pathLst>
              </a:custGeom>
              <a:solidFill>
                <a:srgbClr val="050A30">
                  <a:alpha val="7843"/>
                </a:srgbClr>
              </a:solidFill>
            </p:spPr>
          </p:sp>
        </p:grpSp>
        <p:grpSp>
          <p:nvGrpSpPr>
            <p:cNvPr id="10" name="Group 10"/>
            <p:cNvGrpSpPr/>
            <p:nvPr/>
          </p:nvGrpSpPr>
          <p:grpSpPr>
            <a:xfrm>
              <a:off x="0" y="0"/>
              <a:ext cx="14452804" cy="2844208"/>
              <a:chOff x="0" y="0"/>
              <a:chExt cx="5548429" cy="1091891"/>
            </a:xfrm>
          </p:grpSpPr>
          <p:sp>
            <p:nvSpPr>
              <p:cNvPr id="11" name="Freeform 11"/>
              <p:cNvSpPr/>
              <p:nvPr/>
            </p:nvSpPr>
            <p:spPr>
              <a:xfrm>
                <a:off x="0" y="0"/>
                <a:ext cx="5548429" cy="1091891"/>
              </a:xfrm>
              <a:custGeom>
                <a:avLst/>
                <a:gdLst/>
                <a:ahLst/>
                <a:cxnLst/>
                <a:rect l="l" t="t" r="r" b="b"/>
                <a:pathLst>
                  <a:path w="5548429" h="1091891">
                    <a:moveTo>
                      <a:pt x="5423969" y="1091891"/>
                    </a:moveTo>
                    <a:lnTo>
                      <a:pt x="124460" y="1091891"/>
                    </a:lnTo>
                    <a:cubicBezTo>
                      <a:pt x="55880" y="1091891"/>
                      <a:pt x="0" y="1036011"/>
                      <a:pt x="0" y="967431"/>
                    </a:cubicBezTo>
                    <a:lnTo>
                      <a:pt x="0" y="124460"/>
                    </a:lnTo>
                    <a:cubicBezTo>
                      <a:pt x="0" y="55880"/>
                      <a:pt x="55880" y="0"/>
                      <a:pt x="124460" y="0"/>
                    </a:cubicBezTo>
                    <a:lnTo>
                      <a:pt x="5423969" y="0"/>
                    </a:lnTo>
                    <a:cubicBezTo>
                      <a:pt x="5492549" y="0"/>
                      <a:pt x="5548429" y="55880"/>
                      <a:pt x="5548429" y="124460"/>
                    </a:cubicBezTo>
                    <a:lnTo>
                      <a:pt x="5548429" y="967431"/>
                    </a:lnTo>
                    <a:cubicBezTo>
                      <a:pt x="5548429" y="1036011"/>
                      <a:pt x="5492549" y="1091891"/>
                      <a:pt x="5423969" y="1091891"/>
                    </a:cubicBezTo>
                    <a:close/>
                  </a:path>
                </a:pathLst>
              </a:custGeom>
              <a:solidFill>
                <a:srgbClr val="FFFFFF"/>
              </a:solidFill>
            </p:spPr>
          </p:sp>
        </p:grpSp>
      </p:grpSp>
      <p:sp>
        <p:nvSpPr>
          <p:cNvPr id="12" name="TextBox 12"/>
          <p:cNvSpPr txBox="1"/>
          <p:nvPr/>
        </p:nvSpPr>
        <p:spPr>
          <a:xfrm>
            <a:off x="2014132" y="6677555"/>
            <a:ext cx="2192723" cy="514350"/>
          </a:xfrm>
          <a:prstGeom prst="rect">
            <a:avLst/>
          </a:prstGeom>
        </p:spPr>
        <p:txBody>
          <a:bodyPr lIns="0" tIns="0" rIns="0" bIns="0" rtlCol="0" anchor="t">
            <a:spAutoFit/>
          </a:bodyPr>
          <a:lstStyle/>
          <a:p>
            <a:pPr marL="0" lvl="0" indent="0" algn="r">
              <a:lnSpc>
                <a:spcPts val="4200"/>
              </a:lnSpc>
              <a:spcBef>
                <a:spcPct val="0"/>
              </a:spcBef>
            </a:pPr>
            <a:r>
              <a:rPr lang="en-US" sz="3000" dirty="0">
                <a:solidFill>
                  <a:srgbClr val="000000"/>
                </a:solidFill>
                <a:latin typeface="Muli Bold"/>
              </a:rPr>
              <a:t>Suggestion</a:t>
            </a:r>
          </a:p>
        </p:txBody>
      </p:sp>
      <p:sp>
        <p:nvSpPr>
          <p:cNvPr id="13" name="TextBox 13"/>
          <p:cNvSpPr txBox="1"/>
          <p:nvPr/>
        </p:nvSpPr>
        <p:spPr>
          <a:xfrm>
            <a:off x="2195107" y="7339375"/>
            <a:ext cx="10432101" cy="1102866"/>
          </a:xfrm>
          <a:prstGeom prst="rect">
            <a:avLst/>
          </a:prstGeom>
        </p:spPr>
        <p:txBody>
          <a:bodyPr lIns="0" tIns="0" rIns="0" bIns="0" rtlCol="0" anchor="t">
            <a:spAutoFit/>
          </a:bodyPr>
          <a:lstStyle/>
          <a:p>
            <a:pPr marL="0" lvl="0" indent="0" algn="l">
              <a:lnSpc>
                <a:spcPts val="4349"/>
              </a:lnSpc>
            </a:pPr>
            <a:r>
              <a:rPr lang="en-US" sz="2899" dirty="0">
                <a:solidFill>
                  <a:srgbClr val="000000"/>
                </a:solidFill>
                <a:latin typeface="Muli Regular"/>
              </a:rPr>
              <a:t>Generators also to share the trans. </a:t>
            </a:r>
            <a:r>
              <a:rPr lang="en-US" sz="2899" dirty="0" smtClean="0">
                <a:solidFill>
                  <a:srgbClr val="000000"/>
                </a:solidFill>
                <a:latin typeface="Muli Regular"/>
              </a:rPr>
              <a:t>charges </a:t>
            </a:r>
            <a:r>
              <a:rPr lang="en-US" sz="2899" dirty="0">
                <a:solidFill>
                  <a:srgbClr val="000000"/>
                </a:solidFill>
                <a:latin typeface="Muli Regular"/>
              </a:rPr>
              <a:t>for compliance to Act &amp; Policy.</a:t>
            </a:r>
          </a:p>
        </p:txBody>
      </p:sp>
      <p:sp>
        <p:nvSpPr>
          <p:cNvPr id="14" name="AutoShape 14"/>
          <p:cNvSpPr/>
          <p:nvPr/>
        </p:nvSpPr>
        <p:spPr>
          <a:xfrm>
            <a:off x="2004607" y="6047132"/>
            <a:ext cx="8146724" cy="0"/>
          </a:xfrm>
          <a:prstGeom prst="line">
            <a:avLst/>
          </a:prstGeom>
          <a:ln w="28575" cap="rnd">
            <a:solidFill>
              <a:srgbClr val="000000"/>
            </a:solidFill>
            <a:prstDash val="solid"/>
            <a:headEnd type="none" w="sm" len="sm"/>
            <a:tailEnd type="none" w="sm" len="sm"/>
          </a:ln>
        </p:spPr>
      </p:sp>
      <p:sp>
        <p:nvSpPr>
          <p:cNvPr id="15" name="AutoShape 15"/>
          <p:cNvSpPr/>
          <p:nvPr/>
        </p:nvSpPr>
        <p:spPr>
          <a:xfrm>
            <a:off x="2014132" y="9258300"/>
            <a:ext cx="8146724" cy="0"/>
          </a:xfrm>
          <a:prstGeom prst="line">
            <a:avLst/>
          </a:prstGeom>
          <a:ln w="28575" cap="rnd">
            <a:solidFill>
              <a:srgbClr val="000000"/>
            </a:solidFill>
            <a:prstDash val="solid"/>
            <a:headEnd type="none" w="sm" len="sm"/>
            <a:tailEnd type="none" w="sm" len="sm"/>
          </a:ln>
        </p:spPr>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a:off x="1028700" y="313242"/>
            <a:ext cx="14259736" cy="3613525"/>
            <a:chOff x="0" y="0"/>
            <a:chExt cx="19012981" cy="4818034"/>
          </a:xfrm>
        </p:grpSpPr>
        <p:sp>
          <p:nvSpPr>
            <p:cNvPr id="3" name="TextBox 3"/>
            <p:cNvSpPr txBox="1"/>
            <p:nvPr/>
          </p:nvSpPr>
          <p:spPr>
            <a:xfrm>
              <a:off x="0" y="1993553"/>
              <a:ext cx="19012981" cy="2824481"/>
            </a:xfrm>
            <a:prstGeom prst="rect">
              <a:avLst/>
            </a:prstGeom>
          </p:spPr>
          <p:txBody>
            <a:bodyPr lIns="0" tIns="0" rIns="0" bIns="0" rtlCol="0" anchor="t">
              <a:spAutoFit/>
            </a:bodyPr>
            <a:lstStyle/>
            <a:p>
              <a:pPr>
                <a:lnSpc>
                  <a:spcPts val="4349"/>
                </a:lnSpc>
              </a:pPr>
              <a:r>
                <a:rPr lang="en-US" sz="2899" dirty="0">
                  <a:solidFill>
                    <a:srgbClr val="191919"/>
                  </a:solidFill>
                  <a:latin typeface="Muli Regular"/>
                </a:rPr>
                <a:t>Deemed GNA shall be average of “A” for FY 2018-19, 19-20 &amp; 20-21</a:t>
              </a:r>
            </a:p>
            <a:p>
              <a:pPr>
                <a:lnSpc>
                  <a:spcPts val="4349"/>
                </a:lnSpc>
              </a:pPr>
              <a:r>
                <a:rPr lang="en-US" sz="2899" dirty="0">
                  <a:solidFill>
                    <a:srgbClr val="191919"/>
                  </a:solidFill>
                  <a:latin typeface="Arimo"/>
                </a:rPr>
                <a:t>where,</a:t>
              </a:r>
            </a:p>
            <a:p>
              <a:pPr>
                <a:lnSpc>
                  <a:spcPts val="4349"/>
                </a:lnSpc>
              </a:pPr>
              <a:endParaRPr lang="en-US" sz="2899" dirty="0">
                <a:solidFill>
                  <a:srgbClr val="191919"/>
                </a:solidFill>
                <a:latin typeface="Arimo"/>
              </a:endParaRPr>
            </a:p>
            <a:p>
              <a:pPr>
                <a:lnSpc>
                  <a:spcPts val="4349"/>
                </a:lnSpc>
              </a:pPr>
              <a:endParaRPr lang="en-US" sz="2899" dirty="0">
                <a:solidFill>
                  <a:srgbClr val="191919"/>
                </a:solidFill>
                <a:latin typeface="Arimo"/>
              </a:endParaRPr>
            </a:p>
          </p:txBody>
        </p:sp>
        <p:sp>
          <p:nvSpPr>
            <p:cNvPr id="4" name="TextBox 4"/>
            <p:cNvSpPr txBox="1"/>
            <p:nvPr/>
          </p:nvSpPr>
          <p:spPr>
            <a:xfrm>
              <a:off x="0" y="-38100"/>
              <a:ext cx="19012981" cy="1722967"/>
            </a:xfrm>
            <a:prstGeom prst="rect">
              <a:avLst/>
            </a:prstGeom>
          </p:spPr>
          <p:txBody>
            <a:bodyPr lIns="0" tIns="0" rIns="0" bIns="0" rtlCol="0" anchor="t">
              <a:spAutoFit/>
            </a:bodyPr>
            <a:lstStyle/>
            <a:p>
              <a:pPr algn="l">
                <a:lnSpc>
                  <a:spcPts val="5199"/>
                </a:lnSpc>
              </a:pPr>
              <a:r>
                <a:rPr lang="en-US" sz="3999" dirty="0">
                  <a:solidFill>
                    <a:srgbClr val="191919"/>
                  </a:solidFill>
                  <a:latin typeface="Muli Bold"/>
                </a:rPr>
                <a:t>Validity of Annexure-1 in terms of deemed GNA to the states</a:t>
              </a:r>
            </a:p>
          </p:txBody>
        </p:sp>
      </p:grpSp>
      <p:grpSp>
        <p:nvGrpSpPr>
          <p:cNvPr id="5" name="Group 5"/>
          <p:cNvGrpSpPr/>
          <p:nvPr/>
        </p:nvGrpSpPr>
        <p:grpSpPr>
          <a:xfrm>
            <a:off x="1028700" y="2711444"/>
            <a:ext cx="13520870" cy="1315843"/>
            <a:chOff x="0" y="0"/>
            <a:chExt cx="6920879" cy="673536"/>
          </a:xfrm>
        </p:grpSpPr>
        <p:sp>
          <p:nvSpPr>
            <p:cNvPr id="6" name="Freeform 6"/>
            <p:cNvSpPr/>
            <p:nvPr/>
          </p:nvSpPr>
          <p:spPr>
            <a:xfrm>
              <a:off x="0" y="0"/>
              <a:ext cx="6920879" cy="673536"/>
            </a:xfrm>
            <a:custGeom>
              <a:avLst/>
              <a:gdLst/>
              <a:ahLst/>
              <a:cxnLst/>
              <a:rect l="l" t="t" r="r" b="b"/>
              <a:pathLst>
                <a:path w="6920879" h="673536">
                  <a:moveTo>
                    <a:pt x="6796419" y="673536"/>
                  </a:moveTo>
                  <a:lnTo>
                    <a:pt x="124460" y="673536"/>
                  </a:lnTo>
                  <a:cubicBezTo>
                    <a:pt x="55880" y="673536"/>
                    <a:pt x="0" y="617656"/>
                    <a:pt x="0" y="549076"/>
                  </a:cubicBezTo>
                  <a:lnTo>
                    <a:pt x="0" y="124460"/>
                  </a:lnTo>
                  <a:cubicBezTo>
                    <a:pt x="0" y="55880"/>
                    <a:pt x="55880" y="0"/>
                    <a:pt x="124460" y="0"/>
                  </a:cubicBezTo>
                  <a:lnTo>
                    <a:pt x="6796419" y="0"/>
                  </a:lnTo>
                  <a:cubicBezTo>
                    <a:pt x="6865000" y="0"/>
                    <a:pt x="6920879" y="55880"/>
                    <a:pt x="6920879" y="124460"/>
                  </a:cubicBezTo>
                  <a:lnTo>
                    <a:pt x="6920879" y="549076"/>
                  </a:lnTo>
                  <a:cubicBezTo>
                    <a:pt x="6920879" y="617656"/>
                    <a:pt x="6865000" y="673536"/>
                    <a:pt x="6796419" y="673536"/>
                  </a:cubicBezTo>
                  <a:close/>
                </a:path>
              </a:pathLst>
            </a:custGeom>
            <a:solidFill>
              <a:srgbClr val="050A30">
                <a:alpha val="7843"/>
              </a:srgbClr>
            </a:solidFill>
          </p:spPr>
        </p:sp>
      </p:grpSp>
      <p:grpSp>
        <p:nvGrpSpPr>
          <p:cNvPr id="7" name="Group 7"/>
          <p:cNvGrpSpPr/>
          <p:nvPr/>
        </p:nvGrpSpPr>
        <p:grpSpPr>
          <a:xfrm>
            <a:off x="1028700" y="2513095"/>
            <a:ext cx="13452065" cy="1413673"/>
            <a:chOff x="0" y="0"/>
            <a:chExt cx="6885660" cy="723612"/>
          </a:xfrm>
        </p:grpSpPr>
        <p:sp>
          <p:nvSpPr>
            <p:cNvPr id="8" name="Freeform 8"/>
            <p:cNvSpPr/>
            <p:nvPr/>
          </p:nvSpPr>
          <p:spPr>
            <a:xfrm>
              <a:off x="0" y="0"/>
              <a:ext cx="6885660" cy="723612"/>
            </a:xfrm>
            <a:custGeom>
              <a:avLst/>
              <a:gdLst/>
              <a:ahLst/>
              <a:cxnLst/>
              <a:rect l="l" t="t" r="r" b="b"/>
              <a:pathLst>
                <a:path w="6885660" h="723612">
                  <a:moveTo>
                    <a:pt x="6761200" y="723612"/>
                  </a:moveTo>
                  <a:lnTo>
                    <a:pt x="124460" y="723612"/>
                  </a:lnTo>
                  <a:cubicBezTo>
                    <a:pt x="55880" y="723612"/>
                    <a:pt x="0" y="667731"/>
                    <a:pt x="0" y="599152"/>
                  </a:cubicBezTo>
                  <a:lnTo>
                    <a:pt x="0" y="124460"/>
                  </a:lnTo>
                  <a:cubicBezTo>
                    <a:pt x="0" y="55880"/>
                    <a:pt x="55880" y="0"/>
                    <a:pt x="124460" y="0"/>
                  </a:cubicBezTo>
                  <a:lnTo>
                    <a:pt x="6761200" y="0"/>
                  </a:lnTo>
                  <a:cubicBezTo>
                    <a:pt x="6829781" y="0"/>
                    <a:pt x="6885660" y="55880"/>
                    <a:pt x="6885660" y="124460"/>
                  </a:cubicBezTo>
                  <a:lnTo>
                    <a:pt x="6885660" y="599152"/>
                  </a:lnTo>
                  <a:cubicBezTo>
                    <a:pt x="6885660" y="667732"/>
                    <a:pt x="6829781" y="723612"/>
                    <a:pt x="6761200" y="723612"/>
                  </a:cubicBezTo>
                  <a:close/>
                </a:path>
              </a:pathLst>
            </a:custGeom>
            <a:solidFill>
              <a:srgbClr val="FFFFFF"/>
            </a:solidFill>
          </p:spPr>
        </p:sp>
      </p:grpSp>
      <p:sp>
        <p:nvSpPr>
          <p:cNvPr id="9" name="TextBox 9"/>
          <p:cNvSpPr txBox="1"/>
          <p:nvPr/>
        </p:nvSpPr>
        <p:spPr>
          <a:xfrm>
            <a:off x="491906" y="4400550"/>
            <a:ext cx="10371933" cy="1047750"/>
          </a:xfrm>
          <a:prstGeom prst="rect">
            <a:avLst/>
          </a:prstGeom>
        </p:spPr>
        <p:txBody>
          <a:bodyPr lIns="0" tIns="0" rIns="0" bIns="0" rtlCol="0" anchor="t">
            <a:spAutoFit/>
          </a:bodyPr>
          <a:lstStyle/>
          <a:p>
            <a:pPr algn="r">
              <a:lnSpc>
                <a:spcPts val="4200"/>
              </a:lnSpc>
            </a:pPr>
            <a:r>
              <a:rPr lang="en-US" sz="3000" dirty="0">
                <a:solidFill>
                  <a:srgbClr val="000000"/>
                </a:solidFill>
                <a:latin typeface="Muli Regular"/>
              </a:rPr>
              <a:t>Formula not valid as it includes STOA (Temporary GNA)</a:t>
            </a:r>
          </a:p>
          <a:p>
            <a:pPr marL="0" lvl="0" indent="0" algn="r">
              <a:lnSpc>
                <a:spcPts val="4200"/>
              </a:lnSpc>
              <a:spcBef>
                <a:spcPct val="0"/>
              </a:spcBef>
            </a:pPr>
            <a:endParaRPr lang="en-US" sz="3000" dirty="0">
              <a:solidFill>
                <a:srgbClr val="000000"/>
              </a:solidFill>
              <a:latin typeface="Muli Regular"/>
            </a:endParaRPr>
          </a:p>
        </p:txBody>
      </p:sp>
      <p:sp>
        <p:nvSpPr>
          <p:cNvPr id="10" name="TextBox 10"/>
          <p:cNvSpPr txBox="1"/>
          <p:nvPr/>
        </p:nvSpPr>
        <p:spPr>
          <a:xfrm>
            <a:off x="1271448" y="2616194"/>
            <a:ext cx="13209317" cy="1594486"/>
          </a:xfrm>
          <a:prstGeom prst="rect">
            <a:avLst/>
          </a:prstGeom>
        </p:spPr>
        <p:txBody>
          <a:bodyPr lIns="0" tIns="0" rIns="0" bIns="0" rtlCol="0" anchor="t">
            <a:spAutoFit/>
          </a:bodyPr>
          <a:lstStyle/>
          <a:p>
            <a:pPr>
              <a:lnSpc>
                <a:spcPts val="4349"/>
              </a:lnSpc>
            </a:pPr>
            <a:r>
              <a:rPr lang="en-US" sz="2899">
                <a:solidFill>
                  <a:srgbClr val="000000"/>
                </a:solidFill>
                <a:latin typeface="Muli Bold"/>
              </a:rPr>
              <a:t>A= {0.5 x maximum ISTS drawl in a time block during the year} + {0.5 x [av. of (max. ISTS drawl in a time block in a day) during the year]}</a:t>
            </a:r>
          </a:p>
          <a:p>
            <a:pPr marL="0" lvl="0" indent="0" algn="l">
              <a:lnSpc>
                <a:spcPts val="4349"/>
              </a:lnSpc>
            </a:pPr>
            <a:endParaRPr lang="en-US" sz="2899">
              <a:solidFill>
                <a:srgbClr val="000000"/>
              </a:solidFill>
              <a:latin typeface="Muli Bold"/>
            </a:endParaRPr>
          </a:p>
        </p:txBody>
      </p:sp>
      <p:sp>
        <p:nvSpPr>
          <p:cNvPr id="11" name="AutoShape 11"/>
          <p:cNvSpPr/>
          <p:nvPr/>
        </p:nvSpPr>
        <p:spPr>
          <a:xfrm>
            <a:off x="1028700" y="4210680"/>
            <a:ext cx="8146724" cy="0"/>
          </a:xfrm>
          <a:prstGeom prst="line">
            <a:avLst/>
          </a:prstGeom>
          <a:ln w="28575" cap="rnd">
            <a:solidFill>
              <a:srgbClr val="000000"/>
            </a:solidFill>
            <a:prstDash val="solid"/>
            <a:headEnd type="none" w="sm" len="sm"/>
            <a:tailEnd type="none" w="sm" len="sm"/>
          </a:ln>
        </p:spPr>
      </p:sp>
      <p:sp>
        <p:nvSpPr>
          <p:cNvPr id="12" name="AutoShape 12"/>
          <p:cNvSpPr/>
          <p:nvPr/>
        </p:nvSpPr>
        <p:spPr>
          <a:xfrm>
            <a:off x="1028700" y="10080591"/>
            <a:ext cx="8146724" cy="0"/>
          </a:xfrm>
          <a:prstGeom prst="line">
            <a:avLst/>
          </a:prstGeom>
          <a:ln w="28575" cap="rnd">
            <a:solidFill>
              <a:srgbClr val="000000"/>
            </a:solidFill>
            <a:prstDash val="solid"/>
            <a:headEnd type="none" w="sm" len="sm"/>
            <a:tailEnd type="none" w="sm" len="sm"/>
          </a:ln>
        </p:spPr>
      </p:sp>
      <p:sp>
        <p:nvSpPr>
          <p:cNvPr id="13" name="TextBox 13"/>
          <p:cNvSpPr txBox="1"/>
          <p:nvPr/>
        </p:nvSpPr>
        <p:spPr>
          <a:xfrm>
            <a:off x="795198" y="5483800"/>
            <a:ext cx="14016987" cy="4411464"/>
          </a:xfrm>
          <a:prstGeom prst="rect">
            <a:avLst/>
          </a:prstGeom>
        </p:spPr>
        <p:txBody>
          <a:bodyPr lIns="0" tIns="0" rIns="0" bIns="0" rtlCol="0" anchor="t">
            <a:spAutoFit/>
          </a:bodyPr>
          <a:lstStyle/>
          <a:p>
            <a:pPr marL="626104" lvl="1" indent="-313052">
              <a:lnSpc>
                <a:spcPts val="4349"/>
              </a:lnSpc>
              <a:buFont typeface="Arial"/>
              <a:buChar char="•"/>
            </a:pPr>
            <a:r>
              <a:rPr lang="en-US" sz="2899" dirty="0">
                <a:solidFill>
                  <a:srgbClr val="000000"/>
                </a:solidFill>
                <a:latin typeface="Muli Regular" panose="020B0604020202020204" charset="0"/>
              </a:rPr>
              <a:t>T-GNA to be availed over &amp; above GNA.</a:t>
            </a:r>
          </a:p>
          <a:p>
            <a:pPr marL="626104" lvl="1" indent="-313052">
              <a:lnSpc>
                <a:spcPts val="4349"/>
              </a:lnSpc>
              <a:buFont typeface="Arial"/>
              <a:buChar char="•"/>
            </a:pPr>
            <a:r>
              <a:rPr lang="en-US" sz="2899" dirty="0">
                <a:solidFill>
                  <a:srgbClr val="000000"/>
                </a:solidFill>
                <a:latin typeface="Muli Regular" panose="020B0604020202020204" charset="0"/>
              </a:rPr>
              <a:t>Separate products.</a:t>
            </a:r>
          </a:p>
          <a:p>
            <a:pPr marL="626104" lvl="1" indent="-313052">
              <a:lnSpc>
                <a:spcPts val="4349"/>
              </a:lnSpc>
              <a:buFont typeface="Arial"/>
              <a:buChar char="•"/>
            </a:pPr>
            <a:r>
              <a:rPr lang="en-US" sz="2899" dirty="0">
                <a:solidFill>
                  <a:srgbClr val="000000"/>
                </a:solidFill>
                <a:latin typeface="Muli Regular" panose="020B0604020202020204" charset="0"/>
              </a:rPr>
              <a:t>T-GNA granted over available surplus capacity after allocating GNA.</a:t>
            </a:r>
          </a:p>
          <a:p>
            <a:pPr marL="626104" lvl="1" indent="-313052">
              <a:lnSpc>
                <a:spcPts val="4349"/>
              </a:lnSpc>
              <a:buFont typeface="Arial"/>
              <a:buChar char="•"/>
            </a:pPr>
            <a:r>
              <a:rPr lang="en-US" sz="2899" dirty="0">
                <a:solidFill>
                  <a:srgbClr val="000000"/>
                </a:solidFill>
                <a:latin typeface="Muli Regular" panose="020B0604020202020204" charset="0"/>
              </a:rPr>
              <a:t>T-GNA granted subject to availability of surplus capacity after use by LTA &amp; MTOA customers.</a:t>
            </a:r>
          </a:p>
          <a:p>
            <a:pPr marL="626104" lvl="1" indent="-313052">
              <a:lnSpc>
                <a:spcPts val="4349"/>
              </a:lnSpc>
              <a:buFont typeface="Arial"/>
              <a:buChar char="•"/>
            </a:pPr>
            <a:r>
              <a:rPr lang="en-US" sz="2899" dirty="0">
                <a:solidFill>
                  <a:srgbClr val="000000"/>
                </a:solidFill>
                <a:latin typeface="Muli Regular" panose="020B0604020202020204" charset="0"/>
              </a:rPr>
              <a:t>T-GNA granted even for a single time block. </a:t>
            </a:r>
          </a:p>
          <a:p>
            <a:pPr marL="626104" lvl="1" indent="-313052">
              <a:lnSpc>
                <a:spcPts val="4349"/>
              </a:lnSpc>
              <a:buFont typeface="Arial"/>
              <a:buChar char="•"/>
            </a:pPr>
            <a:r>
              <a:rPr lang="en-US" sz="2899" dirty="0">
                <a:solidFill>
                  <a:srgbClr val="000000"/>
                </a:solidFill>
                <a:latin typeface="Muli Regular" panose="020B0604020202020204" charset="0"/>
              </a:rPr>
              <a:t>Temp. drawl of power for a single time block would enhance the GNA.</a:t>
            </a:r>
          </a:p>
          <a:p>
            <a:pPr marL="626104" lvl="1" indent="-313052" algn="l">
              <a:lnSpc>
                <a:spcPts val="4349"/>
              </a:lnSpc>
              <a:buFont typeface="Arial"/>
              <a:buChar char="•"/>
            </a:pPr>
            <a:r>
              <a:rPr lang="en-US" sz="2899" dirty="0">
                <a:solidFill>
                  <a:srgbClr val="000000"/>
                </a:solidFill>
                <a:latin typeface="Muli Regular" panose="020B0604020202020204" charset="0"/>
              </a:rPr>
              <a:t>Would facilitate capacity addition in </a:t>
            </a:r>
            <a:r>
              <a:rPr lang="en-US" sz="2899" dirty="0" smtClean="0">
                <a:solidFill>
                  <a:srgbClr val="000000"/>
                </a:solidFill>
                <a:latin typeface="Muli Regular" panose="020B0604020202020204" charset="0"/>
              </a:rPr>
              <a:t>ISTS burdening consumers.</a:t>
            </a:r>
            <a:endParaRPr lang="en-US" sz="2899" dirty="0">
              <a:solidFill>
                <a:srgbClr val="000000"/>
              </a:solidFill>
              <a:latin typeface="Muli Regular" panose="020B0604020202020204" charset="0"/>
            </a:endParaRPr>
          </a:p>
        </p:txBody>
      </p:sp>
      <p:sp>
        <p:nvSpPr>
          <p:cNvPr id="14" name="TextBox 14"/>
          <p:cNvSpPr txBox="1"/>
          <p:nvPr/>
        </p:nvSpPr>
        <p:spPr>
          <a:xfrm>
            <a:off x="1044356" y="4924425"/>
            <a:ext cx="10371933" cy="514350"/>
          </a:xfrm>
          <a:prstGeom prst="rect">
            <a:avLst/>
          </a:prstGeom>
        </p:spPr>
        <p:txBody>
          <a:bodyPr lIns="0" tIns="0" rIns="0" bIns="0" rtlCol="0" anchor="t">
            <a:spAutoFit/>
          </a:bodyPr>
          <a:lstStyle/>
          <a:p>
            <a:pPr marL="0" lvl="0" indent="0">
              <a:lnSpc>
                <a:spcPts val="4200"/>
              </a:lnSpc>
              <a:spcBef>
                <a:spcPct val="0"/>
              </a:spcBef>
            </a:pPr>
            <a:r>
              <a:rPr lang="en-US" sz="3000" dirty="0">
                <a:solidFill>
                  <a:srgbClr val="000000"/>
                </a:solidFill>
                <a:latin typeface="Muli Bold"/>
              </a:rPr>
              <a:t>Reasons: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a:off x="1028700" y="585937"/>
            <a:ext cx="16230600" cy="5027492"/>
            <a:chOff x="0" y="0"/>
            <a:chExt cx="202882500" cy="62843646"/>
          </a:xfrm>
        </p:grpSpPr>
        <p:sp>
          <p:nvSpPr>
            <p:cNvPr id="3" name="Freeform 3"/>
            <p:cNvSpPr/>
            <p:nvPr/>
          </p:nvSpPr>
          <p:spPr>
            <a:xfrm>
              <a:off x="-12700" y="-12700"/>
              <a:ext cx="202907900" cy="62869043"/>
            </a:xfrm>
            <a:custGeom>
              <a:avLst/>
              <a:gdLst/>
              <a:ahLst/>
              <a:cxnLst/>
              <a:rect l="l" t="t" r="r" b="b"/>
              <a:pathLst>
                <a:path w="202907900" h="62869043">
                  <a:moveTo>
                    <a:pt x="202045577" y="0"/>
                  </a:moveTo>
                  <a:lnTo>
                    <a:pt x="862330" y="0"/>
                  </a:lnTo>
                  <a:cubicBezTo>
                    <a:pt x="389890" y="0"/>
                    <a:pt x="0" y="389890"/>
                    <a:pt x="0" y="862330"/>
                  </a:cubicBezTo>
                  <a:lnTo>
                    <a:pt x="0" y="62006714"/>
                  </a:lnTo>
                  <a:cubicBezTo>
                    <a:pt x="0" y="62479157"/>
                    <a:pt x="389890" y="62869043"/>
                    <a:pt x="862330" y="62869043"/>
                  </a:cubicBezTo>
                  <a:lnTo>
                    <a:pt x="202045577" y="62869043"/>
                  </a:lnTo>
                  <a:cubicBezTo>
                    <a:pt x="202518008" y="62869043"/>
                    <a:pt x="202907900" y="62479157"/>
                    <a:pt x="202907900" y="62006714"/>
                  </a:cubicBezTo>
                  <a:lnTo>
                    <a:pt x="202907900" y="862330"/>
                  </a:lnTo>
                  <a:cubicBezTo>
                    <a:pt x="202907900" y="389890"/>
                    <a:pt x="202518008" y="0"/>
                    <a:pt x="202045577" y="0"/>
                  </a:cubicBezTo>
                  <a:close/>
                  <a:moveTo>
                    <a:pt x="202717400" y="927100"/>
                  </a:moveTo>
                  <a:lnTo>
                    <a:pt x="202717400" y="62006714"/>
                  </a:lnTo>
                  <a:cubicBezTo>
                    <a:pt x="202717400" y="62373743"/>
                    <a:pt x="202412600" y="62678543"/>
                    <a:pt x="202045565" y="62678543"/>
                  </a:cubicBezTo>
                  <a:lnTo>
                    <a:pt x="862330" y="62678543"/>
                  </a:lnTo>
                  <a:cubicBezTo>
                    <a:pt x="495300" y="62678543"/>
                    <a:pt x="190500" y="62373743"/>
                    <a:pt x="190500" y="62006714"/>
                  </a:cubicBezTo>
                  <a:lnTo>
                    <a:pt x="190500" y="862330"/>
                  </a:lnTo>
                  <a:cubicBezTo>
                    <a:pt x="190500" y="495300"/>
                    <a:pt x="495300" y="190500"/>
                    <a:pt x="862330" y="190500"/>
                  </a:cubicBezTo>
                  <a:lnTo>
                    <a:pt x="202045577" y="190500"/>
                  </a:lnTo>
                  <a:cubicBezTo>
                    <a:pt x="202412600" y="190500"/>
                    <a:pt x="202717400" y="495300"/>
                    <a:pt x="202717400" y="862330"/>
                  </a:cubicBezTo>
                  <a:lnTo>
                    <a:pt x="202717400" y="927100"/>
                  </a:lnTo>
                  <a:close/>
                </a:path>
              </a:pathLst>
            </a:custGeom>
            <a:solidFill>
              <a:srgbClr val="050A30"/>
            </a:solidFill>
          </p:spPr>
        </p:sp>
      </p:grpSp>
      <p:grpSp>
        <p:nvGrpSpPr>
          <p:cNvPr id="4" name="Group 4"/>
          <p:cNvGrpSpPr/>
          <p:nvPr/>
        </p:nvGrpSpPr>
        <p:grpSpPr>
          <a:xfrm>
            <a:off x="2014132" y="1094247"/>
            <a:ext cx="14259736" cy="3499225"/>
            <a:chOff x="0" y="0"/>
            <a:chExt cx="19012981" cy="4665634"/>
          </a:xfrm>
        </p:grpSpPr>
        <p:sp>
          <p:nvSpPr>
            <p:cNvPr id="5" name="TextBox 5"/>
            <p:cNvSpPr txBox="1"/>
            <p:nvPr/>
          </p:nvSpPr>
          <p:spPr>
            <a:xfrm>
              <a:off x="0" y="1117253"/>
              <a:ext cx="19012981" cy="3548381"/>
            </a:xfrm>
            <a:prstGeom prst="rect">
              <a:avLst/>
            </a:prstGeom>
          </p:spPr>
          <p:txBody>
            <a:bodyPr lIns="0" tIns="0" rIns="0" bIns="0" rtlCol="0" anchor="t">
              <a:spAutoFit/>
            </a:bodyPr>
            <a:lstStyle/>
            <a:p>
              <a:pPr marL="626107" lvl="1" indent="-313054">
                <a:lnSpc>
                  <a:spcPts val="4349"/>
                </a:lnSpc>
                <a:buFont typeface="Arial"/>
                <a:buChar char="•"/>
              </a:pPr>
              <a:r>
                <a:rPr lang="en-US" sz="2899" dirty="0">
                  <a:solidFill>
                    <a:srgbClr val="191919"/>
                  </a:solidFill>
                  <a:latin typeface="Muli Regular"/>
                </a:rPr>
                <a:t>Reg.40.1- Sharing of Trans. charges &amp; losses to be shared by buying entities in accordance with the sharing Regulations.</a:t>
              </a:r>
            </a:p>
            <a:p>
              <a:pPr marL="626107" lvl="1" indent="-313054">
                <a:lnSpc>
                  <a:spcPts val="4349"/>
                </a:lnSpc>
                <a:buFont typeface="Arial"/>
                <a:buChar char="•"/>
              </a:pPr>
              <a:r>
                <a:rPr lang="en-US" sz="2899" dirty="0">
                  <a:solidFill>
                    <a:srgbClr val="191919"/>
                  </a:solidFill>
                  <a:latin typeface="Arimo"/>
                </a:rPr>
                <a:t>Cl.6.3 of Explanatory Memorandum- to be shared by buying entities in proportion to their GNA in terms of sharing Regulations.</a:t>
              </a:r>
            </a:p>
            <a:p>
              <a:pPr>
                <a:lnSpc>
                  <a:spcPts val="4349"/>
                </a:lnSpc>
              </a:pPr>
              <a:endParaRPr lang="en-US" sz="2899" dirty="0">
                <a:solidFill>
                  <a:srgbClr val="191919"/>
                </a:solidFill>
                <a:latin typeface="Arimo"/>
              </a:endParaRPr>
            </a:p>
          </p:txBody>
        </p:sp>
        <p:sp>
          <p:nvSpPr>
            <p:cNvPr id="6" name="TextBox 6"/>
            <p:cNvSpPr txBox="1"/>
            <p:nvPr/>
          </p:nvSpPr>
          <p:spPr>
            <a:xfrm>
              <a:off x="0" y="-38100"/>
              <a:ext cx="19012981" cy="846667"/>
            </a:xfrm>
            <a:prstGeom prst="rect">
              <a:avLst/>
            </a:prstGeom>
          </p:spPr>
          <p:txBody>
            <a:bodyPr lIns="0" tIns="0" rIns="0" bIns="0" rtlCol="0" anchor="t">
              <a:spAutoFit/>
            </a:bodyPr>
            <a:lstStyle/>
            <a:p>
              <a:pPr algn="l">
                <a:lnSpc>
                  <a:spcPts val="5199"/>
                </a:lnSpc>
              </a:pPr>
              <a:r>
                <a:rPr lang="en-US" sz="3999" dirty="0">
                  <a:solidFill>
                    <a:srgbClr val="191919"/>
                  </a:solidFill>
                  <a:latin typeface="Muli Bold"/>
                </a:rPr>
                <a:t>Impact on Sharing of Trans. Charges</a:t>
              </a:r>
            </a:p>
          </p:txBody>
        </p:sp>
      </p:grpSp>
      <p:grpSp>
        <p:nvGrpSpPr>
          <p:cNvPr id="7" name="Group 7"/>
          <p:cNvGrpSpPr/>
          <p:nvPr/>
        </p:nvGrpSpPr>
        <p:grpSpPr>
          <a:xfrm>
            <a:off x="2099857" y="6370319"/>
            <a:ext cx="11664851" cy="3289284"/>
            <a:chOff x="0" y="0"/>
            <a:chExt cx="5628481" cy="1587133"/>
          </a:xfrm>
        </p:grpSpPr>
        <p:sp>
          <p:nvSpPr>
            <p:cNvPr id="8" name="Freeform 8"/>
            <p:cNvSpPr/>
            <p:nvPr/>
          </p:nvSpPr>
          <p:spPr>
            <a:xfrm>
              <a:off x="0" y="0"/>
              <a:ext cx="5628481" cy="1587133"/>
            </a:xfrm>
            <a:custGeom>
              <a:avLst/>
              <a:gdLst/>
              <a:ahLst/>
              <a:cxnLst/>
              <a:rect l="l" t="t" r="r" b="b"/>
              <a:pathLst>
                <a:path w="5628481" h="1587133">
                  <a:moveTo>
                    <a:pt x="5504021" y="1587133"/>
                  </a:moveTo>
                  <a:lnTo>
                    <a:pt x="124460" y="1587133"/>
                  </a:lnTo>
                  <a:cubicBezTo>
                    <a:pt x="55880" y="1587133"/>
                    <a:pt x="0" y="1531253"/>
                    <a:pt x="0" y="1462673"/>
                  </a:cubicBezTo>
                  <a:lnTo>
                    <a:pt x="0" y="124460"/>
                  </a:lnTo>
                  <a:cubicBezTo>
                    <a:pt x="0" y="55880"/>
                    <a:pt x="55880" y="0"/>
                    <a:pt x="124460" y="0"/>
                  </a:cubicBezTo>
                  <a:lnTo>
                    <a:pt x="5504021" y="0"/>
                  </a:lnTo>
                  <a:cubicBezTo>
                    <a:pt x="5572601" y="0"/>
                    <a:pt x="5628481" y="55880"/>
                    <a:pt x="5628481" y="124460"/>
                  </a:cubicBezTo>
                  <a:lnTo>
                    <a:pt x="5628481" y="1462673"/>
                  </a:lnTo>
                  <a:cubicBezTo>
                    <a:pt x="5628481" y="1531253"/>
                    <a:pt x="5572601" y="1587133"/>
                    <a:pt x="5504021" y="1587133"/>
                  </a:cubicBezTo>
                  <a:close/>
                </a:path>
              </a:pathLst>
            </a:custGeom>
            <a:solidFill>
              <a:srgbClr val="050A30">
                <a:alpha val="7843"/>
              </a:srgbClr>
            </a:solidFill>
          </p:spPr>
        </p:sp>
      </p:grpSp>
      <p:grpSp>
        <p:nvGrpSpPr>
          <p:cNvPr id="9" name="Group 9"/>
          <p:cNvGrpSpPr/>
          <p:nvPr/>
        </p:nvGrpSpPr>
        <p:grpSpPr>
          <a:xfrm>
            <a:off x="2004607" y="6370319"/>
            <a:ext cx="11622342" cy="3151525"/>
            <a:chOff x="0" y="0"/>
            <a:chExt cx="5607970" cy="1520662"/>
          </a:xfrm>
        </p:grpSpPr>
        <p:sp>
          <p:nvSpPr>
            <p:cNvPr id="10" name="Freeform 10"/>
            <p:cNvSpPr/>
            <p:nvPr/>
          </p:nvSpPr>
          <p:spPr>
            <a:xfrm>
              <a:off x="0" y="0"/>
              <a:ext cx="5607970" cy="1520663"/>
            </a:xfrm>
            <a:custGeom>
              <a:avLst/>
              <a:gdLst/>
              <a:ahLst/>
              <a:cxnLst/>
              <a:rect l="l" t="t" r="r" b="b"/>
              <a:pathLst>
                <a:path w="5607970" h="1520663">
                  <a:moveTo>
                    <a:pt x="5483509" y="1520662"/>
                  </a:moveTo>
                  <a:lnTo>
                    <a:pt x="124460" y="1520662"/>
                  </a:lnTo>
                  <a:cubicBezTo>
                    <a:pt x="55880" y="1520662"/>
                    <a:pt x="0" y="1464782"/>
                    <a:pt x="0" y="1396202"/>
                  </a:cubicBezTo>
                  <a:lnTo>
                    <a:pt x="0" y="124460"/>
                  </a:lnTo>
                  <a:cubicBezTo>
                    <a:pt x="0" y="55880"/>
                    <a:pt x="55880" y="0"/>
                    <a:pt x="124460" y="0"/>
                  </a:cubicBezTo>
                  <a:lnTo>
                    <a:pt x="5483510" y="0"/>
                  </a:lnTo>
                  <a:cubicBezTo>
                    <a:pt x="5552090" y="0"/>
                    <a:pt x="5607970" y="55880"/>
                    <a:pt x="5607970" y="124460"/>
                  </a:cubicBezTo>
                  <a:lnTo>
                    <a:pt x="5607970" y="1396202"/>
                  </a:lnTo>
                  <a:cubicBezTo>
                    <a:pt x="5607970" y="1464782"/>
                    <a:pt x="5552090" y="1520663"/>
                    <a:pt x="5483510" y="1520663"/>
                  </a:cubicBezTo>
                  <a:close/>
                </a:path>
              </a:pathLst>
            </a:custGeom>
            <a:solidFill>
              <a:srgbClr val="FFFFFF"/>
            </a:solidFill>
          </p:spPr>
        </p:sp>
      </p:grpSp>
      <p:sp>
        <p:nvSpPr>
          <p:cNvPr id="11" name="TextBox 11"/>
          <p:cNvSpPr txBox="1"/>
          <p:nvPr/>
        </p:nvSpPr>
        <p:spPr>
          <a:xfrm>
            <a:off x="2080807" y="6494144"/>
            <a:ext cx="2192723" cy="514350"/>
          </a:xfrm>
          <a:prstGeom prst="rect">
            <a:avLst/>
          </a:prstGeom>
        </p:spPr>
        <p:txBody>
          <a:bodyPr lIns="0" tIns="0" rIns="0" bIns="0" rtlCol="0" anchor="t">
            <a:spAutoFit/>
          </a:bodyPr>
          <a:lstStyle/>
          <a:p>
            <a:pPr marL="0" lvl="0" indent="0" algn="r">
              <a:lnSpc>
                <a:spcPts val="4200"/>
              </a:lnSpc>
              <a:spcBef>
                <a:spcPct val="0"/>
              </a:spcBef>
            </a:pPr>
            <a:r>
              <a:rPr lang="en-US" sz="3000">
                <a:solidFill>
                  <a:srgbClr val="000000"/>
                </a:solidFill>
                <a:latin typeface="Muli Bold"/>
              </a:rPr>
              <a:t>Suggestion</a:t>
            </a:r>
          </a:p>
        </p:txBody>
      </p:sp>
      <p:sp>
        <p:nvSpPr>
          <p:cNvPr id="12" name="TextBox 12"/>
          <p:cNvSpPr txBox="1"/>
          <p:nvPr/>
        </p:nvSpPr>
        <p:spPr>
          <a:xfrm>
            <a:off x="2004607" y="6590670"/>
            <a:ext cx="11494816" cy="3223261"/>
          </a:xfrm>
          <a:prstGeom prst="rect">
            <a:avLst/>
          </a:prstGeom>
        </p:spPr>
        <p:txBody>
          <a:bodyPr lIns="0" tIns="0" rIns="0" bIns="0" rtlCol="0" anchor="t">
            <a:spAutoFit/>
          </a:bodyPr>
          <a:lstStyle/>
          <a:p>
            <a:pPr>
              <a:lnSpc>
                <a:spcPts val="4349"/>
              </a:lnSpc>
            </a:pPr>
            <a:endParaRPr dirty="0"/>
          </a:p>
          <a:p>
            <a:pPr marL="626104" lvl="1" indent="-313052">
              <a:lnSpc>
                <a:spcPts val="4349"/>
              </a:lnSpc>
              <a:buFont typeface="Arial"/>
              <a:buChar char="•"/>
            </a:pPr>
            <a:r>
              <a:rPr lang="en-US" sz="2899" dirty="0">
                <a:solidFill>
                  <a:srgbClr val="000000"/>
                </a:solidFill>
                <a:latin typeface="Muli Regular"/>
              </a:rPr>
              <a:t>Deemed GNA of the State be fixed as per given formula basing on the drawl of the state corresponding to LTA &amp; MTOA but excluding STOA.</a:t>
            </a:r>
          </a:p>
          <a:p>
            <a:pPr marL="626104" lvl="1" indent="-313052">
              <a:lnSpc>
                <a:spcPts val="4349"/>
              </a:lnSpc>
              <a:buFont typeface="Arial"/>
              <a:buChar char="•"/>
            </a:pPr>
            <a:r>
              <a:rPr lang="en-US" sz="2899" dirty="0">
                <a:solidFill>
                  <a:srgbClr val="000000"/>
                </a:solidFill>
                <a:latin typeface="Muli Regular"/>
              </a:rPr>
              <a:t>Sharing Regulations be amended simultaneously.</a:t>
            </a:r>
          </a:p>
          <a:p>
            <a:pPr marL="0" lvl="0" indent="0" algn="l">
              <a:lnSpc>
                <a:spcPts val="4349"/>
              </a:lnSpc>
            </a:pPr>
            <a:endParaRPr lang="en-US" sz="2899" dirty="0">
              <a:solidFill>
                <a:srgbClr val="000000"/>
              </a:solidFill>
              <a:latin typeface="Muli Regular"/>
            </a:endParaRPr>
          </a:p>
        </p:txBody>
      </p:sp>
      <p:sp>
        <p:nvSpPr>
          <p:cNvPr id="13" name="AutoShape 13"/>
          <p:cNvSpPr/>
          <p:nvPr/>
        </p:nvSpPr>
        <p:spPr>
          <a:xfrm>
            <a:off x="2004607" y="6018557"/>
            <a:ext cx="8146724" cy="0"/>
          </a:xfrm>
          <a:prstGeom prst="line">
            <a:avLst/>
          </a:prstGeom>
          <a:ln w="28575" cap="rnd">
            <a:solidFill>
              <a:srgbClr val="000000"/>
            </a:solidFill>
            <a:prstDash val="solid"/>
            <a:headEnd type="none" w="sm" len="sm"/>
            <a:tailEnd type="none" w="sm" len="sm"/>
          </a:ln>
        </p:spPr>
      </p:sp>
      <p:sp>
        <p:nvSpPr>
          <p:cNvPr id="14" name="AutoShape 14"/>
          <p:cNvSpPr/>
          <p:nvPr/>
        </p:nvSpPr>
        <p:spPr>
          <a:xfrm>
            <a:off x="2014132" y="9937756"/>
            <a:ext cx="8146724" cy="0"/>
          </a:xfrm>
          <a:prstGeom prst="line">
            <a:avLst/>
          </a:prstGeom>
          <a:ln w="28575" cap="rnd">
            <a:solidFill>
              <a:srgbClr val="000000"/>
            </a:solidFill>
            <a:prstDash val="solid"/>
            <a:headEnd type="none" w="sm" len="sm"/>
            <a:tailEnd type="none" w="sm" len="sm"/>
          </a:ln>
        </p:spPr>
      </p:sp>
      <p:grpSp>
        <p:nvGrpSpPr>
          <p:cNvPr id="15" name="Group 15"/>
          <p:cNvGrpSpPr/>
          <p:nvPr/>
        </p:nvGrpSpPr>
        <p:grpSpPr>
          <a:xfrm>
            <a:off x="2004607" y="4242857"/>
            <a:ext cx="14832894" cy="1361127"/>
            <a:chOff x="0" y="0"/>
            <a:chExt cx="19777192" cy="1814836"/>
          </a:xfrm>
        </p:grpSpPr>
        <p:sp>
          <p:nvSpPr>
            <p:cNvPr id="16" name="TextBox 16"/>
            <p:cNvSpPr txBox="1"/>
            <p:nvPr/>
          </p:nvSpPr>
          <p:spPr>
            <a:xfrm>
              <a:off x="0" y="1397057"/>
              <a:ext cx="19777192" cy="417779"/>
            </a:xfrm>
            <a:prstGeom prst="rect">
              <a:avLst/>
            </a:prstGeom>
          </p:spPr>
          <p:txBody>
            <a:bodyPr lIns="0" tIns="0" rIns="0" bIns="0" rtlCol="0" anchor="t">
              <a:spAutoFit/>
            </a:bodyPr>
            <a:lstStyle/>
            <a:p>
              <a:pPr>
                <a:lnSpc>
                  <a:spcPts val="2660"/>
                </a:lnSpc>
                <a:spcBef>
                  <a:spcPct val="0"/>
                </a:spcBef>
              </a:pPr>
              <a:endParaRPr/>
            </a:p>
          </p:txBody>
        </p:sp>
        <p:sp>
          <p:nvSpPr>
            <p:cNvPr id="17" name="TextBox 17"/>
            <p:cNvSpPr txBox="1"/>
            <p:nvPr/>
          </p:nvSpPr>
          <p:spPr>
            <a:xfrm>
              <a:off x="0" y="-28575"/>
              <a:ext cx="19777192" cy="1200362"/>
            </a:xfrm>
            <a:prstGeom prst="rect">
              <a:avLst/>
            </a:prstGeom>
          </p:spPr>
          <p:txBody>
            <a:bodyPr lIns="0" tIns="0" rIns="0" bIns="0" rtlCol="0" anchor="t">
              <a:spAutoFit/>
            </a:bodyPr>
            <a:lstStyle/>
            <a:p>
              <a:pPr algn="l">
                <a:lnSpc>
                  <a:spcPts val="3639"/>
                </a:lnSpc>
              </a:pPr>
              <a:r>
                <a:rPr lang="en-US" sz="2799" spc="-83">
                  <a:solidFill>
                    <a:srgbClr val="191919"/>
                  </a:solidFill>
                  <a:latin typeface="Muli Regular Bold"/>
                </a:rPr>
                <a:t>-In accordance with the above, the States like Odisha would go on sharing of higher Trans. Charges due to higher deemed GNA that includes STOA quantum. </a:t>
              </a: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6595641"/>
            <a:chOff x="0" y="0"/>
            <a:chExt cx="202882500" cy="82445511"/>
          </a:xfrm>
        </p:grpSpPr>
        <p:sp>
          <p:nvSpPr>
            <p:cNvPr id="3" name="Freeform 3"/>
            <p:cNvSpPr/>
            <p:nvPr/>
          </p:nvSpPr>
          <p:spPr>
            <a:xfrm>
              <a:off x="-12700" y="-12700"/>
              <a:ext cx="202907900" cy="82470910"/>
            </a:xfrm>
            <a:custGeom>
              <a:avLst/>
              <a:gdLst/>
              <a:ahLst/>
              <a:cxnLst/>
              <a:rect l="l" t="t" r="r" b="b"/>
              <a:pathLst>
                <a:path w="202907900" h="82470910">
                  <a:moveTo>
                    <a:pt x="202045577" y="0"/>
                  </a:moveTo>
                  <a:lnTo>
                    <a:pt x="862330" y="0"/>
                  </a:lnTo>
                  <a:cubicBezTo>
                    <a:pt x="389890" y="0"/>
                    <a:pt x="0" y="389890"/>
                    <a:pt x="0" y="862330"/>
                  </a:cubicBezTo>
                  <a:lnTo>
                    <a:pt x="0" y="81608581"/>
                  </a:lnTo>
                  <a:cubicBezTo>
                    <a:pt x="0" y="82081024"/>
                    <a:pt x="389890" y="82470910"/>
                    <a:pt x="862330" y="82470910"/>
                  </a:cubicBezTo>
                  <a:lnTo>
                    <a:pt x="202045577" y="82470910"/>
                  </a:lnTo>
                  <a:cubicBezTo>
                    <a:pt x="202518008" y="82470910"/>
                    <a:pt x="202907900" y="82081024"/>
                    <a:pt x="202907900" y="81608581"/>
                  </a:cubicBezTo>
                  <a:lnTo>
                    <a:pt x="202907900" y="862330"/>
                  </a:lnTo>
                  <a:cubicBezTo>
                    <a:pt x="202907900" y="389890"/>
                    <a:pt x="202518008" y="0"/>
                    <a:pt x="202045577" y="0"/>
                  </a:cubicBezTo>
                  <a:close/>
                  <a:moveTo>
                    <a:pt x="202717400" y="927100"/>
                  </a:moveTo>
                  <a:lnTo>
                    <a:pt x="202717400" y="81608581"/>
                  </a:lnTo>
                  <a:cubicBezTo>
                    <a:pt x="202717400" y="81975610"/>
                    <a:pt x="202412600" y="82280410"/>
                    <a:pt x="202045565" y="82280410"/>
                  </a:cubicBezTo>
                  <a:lnTo>
                    <a:pt x="862330" y="82280410"/>
                  </a:lnTo>
                  <a:cubicBezTo>
                    <a:pt x="495300" y="82280410"/>
                    <a:pt x="190500" y="81975610"/>
                    <a:pt x="190500" y="81608581"/>
                  </a:cubicBezTo>
                  <a:lnTo>
                    <a:pt x="190500" y="862330"/>
                  </a:lnTo>
                  <a:cubicBezTo>
                    <a:pt x="190500" y="495300"/>
                    <a:pt x="495300" y="190500"/>
                    <a:pt x="862330" y="190500"/>
                  </a:cubicBezTo>
                  <a:lnTo>
                    <a:pt x="202045577" y="190500"/>
                  </a:lnTo>
                  <a:cubicBezTo>
                    <a:pt x="202412600" y="190500"/>
                    <a:pt x="202717400" y="495300"/>
                    <a:pt x="202717400" y="862330"/>
                  </a:cubicBezTo>
                  <a:lnTo>
                    <a:pt x="202717400" y="927100"/>
                  </a:lnTo>
                  <a:close/>
                </a:path>
              </a:pathLst>
            </a:custGeom>
            <a:solidFill>
              <a:srgbClr val="050A30"/>
            </a:solidFill>
          </p:spPr>
        </p:sp>
      </p:grpSp>
      <p:grpSp>
        <p:nvGrpSpPr>
          <p:cNvPr id="4" name="Group 4"/>
          <p:cNvGrpSpPr/>
          <p:nvPr/>
        </p:nvGrpSpPr>
        <p:grpSpPr>
          <a:xfrm>
            <a:off x="1219200" y="1157402"/>
            <a:ext cx="14259736" cy="5284090"/>
            <a:chOff x="0" y="-19050"/>
            <a:chExt cx="19012981" cy="7045453"/>
          </a:xfrm>
        </p:grpSpPr>
        <p:sp>
          <p:nvSpPr>
            <p:cNvPr id="5" name="TextBox 5"/>
            <p:cNvSpPr txBox="1"/>
            <p:nvPr/>
          </p:nvSpPr>
          <p:spPr>
            <a:xfrm>
              <a:off x="0" y="870873"/>
              <a:ext cx="19012981" cy="6155530"/>
            </a:xfrm>
            <a:prstGeom prst="rect">
              <a:avLst/>
            </a:prstGeom>
          </p:spPr>
          <p:txBody>
            <a:bodyPr lIns="0" tIns="0" rIns="0" bIns="0" rtlCol="0" anchor="t">
              <a:spAutoFit/>
            </a:bodyPr>
            <a:lstStyle/>
            <a:p>
              <a:pPr>
                <a:lnSpc>
                  <a:spcPts val="4049"/>
                </a:lnSpc>
              </a:pPr>
              <a:r>
                <a:rPr lang="en-US" sz="2699" dirty="0" smtClean="0">
                  <a:solidFill>
                    <a:srgbClr val="191919"/>
                  </a:solidFill>
                  <a:latin typeface="Muli Regular" panose="020B0604020202020204" charset="0"/>
                </a:rPr>
                <a:t>26.1 (a) </a:t>
              </a:r>
              <a:r>
                <a:rPr lang="en-US" sz="2699" dirty="0">
                  <a:solidFill>
                    <a:srgbClr val="191919"/>
                  </a:solidFill>
                  <a:latin typeface="Muli Regular" panose="020B0604020202020204" charset="0"/>
                </a:rPr>
                <a:t>Eligible buying entities </a:t>
              </a:r>
            </a:p>
            <a:p>
              <a:pPr>
                <a:lnSpc>
                  <a:spcPts val="4049"/>
                </a:lnSpc>
              </a:pPr>
              <a:r>
                <a:rPr lang="en-US" sz="2699" dirty="0">
                  <a:solidFill>
                    <a:srgbClr val="191919"/>
                  </a:solidFill>
                  <a:latin typeface="Muli Regular" panose="020B0604020202020204" charset="0"/>
                </a:rPr>
                <a:t>(</a:t>
              </a:r>
              <a:r>
                <a:rPr lang="en-US" sz="2699" dirty="0" err="1">
                  <a:solidFill>
                    <a:srgbClr val="191919"/>
                  </a:solidFill>
                  <a:latin typeface="Muli Regular" panose="020B0604020202020204" charset="0"/>
                </a:rPr>
                <a:t>i</a:t>
              </a:r>
              <a:r>
                <a:rPr lang="en-US" sz="2699" dirty="0">
                  <a:solidFill>
                    <a:srgbClr val="191919"/>
                  </a:solidFill>
                  <a:latin typeface="Muli Regular" panose="020B0604020202020204" charset="0"/>
                </a:rPr>
                <a:t>) Dist. Licensee directly connected to </a:t>
              </a:r>
              <a:r>
                <a:rPr lang="en-US" sz="2699" dirty="0" smtClean="0">
                  <a:solidFill>
                    <a:srgbClr val="191919"/>
                  </a:solidFill>
                  <a:latin typeface="Muli Regular" panose="020B0604020202020204" charset="0"/>
                </a:rPr>
                <a:t>ISTS                           (b) Trading licensee </a:t>
              </a:r>
              <a:endParaRPr lang="en-US" sz="2699" dirty="0">
                <a:solidFill>
                  <a:srgbClr val="191919"/>
                </a:solidFill>
                <a:latin typeface="Muli Regular" panose="020B0604020202020204" charset="0"/>
              </a:endParaRPr>
            </a:p>
            <a:p>
              <a:pPr>
                <a:lnSpc>
                  <a:spcPts val="4049"/>
                </a:lnSpc>
              </a:pPr>
              <a:r>
                <a:rPr lang="en-US" sz="2699" dirty="0">
                  <a:solidFill>
                    <a:srgbClr val="191919"/>
                  </a:solidFill>
                  <a:latin typeface="Muli Regular" panose="020B0604020202020204" charset="0"/>
                </a:rPr>
                <a:t>(ii) Bulk consumers directly connected to </a:t>
              </a:r>
              <a:r>
                <a:rPr lang="en-US" sz="2699" dirty="0" smtClean="0">
                  <a:solidFill>
                    <a:srgbClr val="191919"/>
                  </a:solidFill>
                  <a:latin typeface="Muli Regular" panose="020B0604020202020204" charset="0"/>
                </a:rPr>
                <a:t>ISTS                           for buying entities under (a)</a:t>
              </a:r>
              <a:endParaRPr lang="en-US" sz="2699" dirty="0">
                <a:solidFill>
                  <a:srgbClr val="191919"/>
                </a:solidFill>
                <a:latin typeface="Muli Regular" panose="020B0604020202020204" charset="0"/>
              </a:endParaRPr>
            </a:p>
            <a:p>
              <a:pPr>
                <a:lnSpc>
                  <a:spcPts val="4049"/>
                </a:lnSpc>
              </a:pPr>
              <a:r>
                <a:rPr lang="en-US" sz="2699" dirty="0">
                  <a:solidFill>
                    <a:srgbClr val="191919"/>
                  </a:solidFill>
                  <a:latin typeface="Muli Regular" panose="020B0604020202020204" charset="0"/>
                </a:rPr>
                <a:t>(iii) Buying entity connected to intra-state trans. </a:t>
              </a:r>
              <a:r>
                <a:rPr lang="en-US" sz="2699" dirty="0" smtClean="0">
                  <a:solidFill>
                    <a:srgbClr val="191919"/>
                  </a:solidFill>
                  <a:latin typeface="Muli Regular" panose="020B0604020202020204" charset="0"/>
                </a:rPr>
                <a:t>System    (c) Power exchanges for </a:t>
              </a:r>
              <a:endParaRPr lang="en-US" sz="2699" dirty="0">
                <a:solidFill>
                  <a:srgbClr val="191919"/>
                </a:solidFill>
                <a:latin typeface="Muli Regular" panose="020B0604020202020204" charset="0"/>
              </a:endParaRPr>
            </a:p>
            <a:p>
              <a:pPr>
                <a:lnSpc>
                  <a:spcPts val="4049"/>
                </a:lnSpc>
              </a:pPr>
              <a:r>
                <a:rPr lang="en-US" sz="2699" dirty="0">
                  <a:solidFill>
                    <a:srgbClr val="191919"/>
                  </a:solidFill>
                  <a:latin typeface="Muli Regular" panose="020B0604020202020204" charset="0"/>
                </a:rPr>
                <a:t>(iv) Generating </a:t>
              </a:r>
              <a:r>
                <a:rPr lang="en-US" sz="2699" dirty="0" smtClean="0">
                  <a:solidFill>
                    <a:srgbClr val="191919"/>
                  </a:solidFill>
                  <a:latin typeface="Muli Regular" panose="020B0604020202020204" charset="0"/>
                </a:rPr>
                <a:t>station to meet aux. cons. or start-up power   collective transaction or bi-</a:t>
              </a:r>
              <a:endParaRPr lang="en-US" sz="2699" dirty="0">
                <a:solidFill>
                  <a:srgbClr val="191919"/>
                </a:solidFill>
                <a:latin typeface="Muli Regular" panose="020B0604020202020204" charset="0"/>
              </a:endParaRPr>
            </a:p>
            <a:p>
              <a:pPr>
                <a:lnSpc>
                  <a:spcPts val="4049"/>
                </a:lnSpc>
              </a:pPr>
              <a:r>
                <a:rPr lang="en-US" sz="2699" dirty="0">
                  <a:solidFill>
                    <a:srgbClr val="191919"/>
                  </a:solidFill>
                  <a:latin typeface="Muli Regular" panose="020B0604020202020204" charset="0"/>
                </a:rPr>
                <a:t>(v) Captive generating </a:t>
              </a:r>
              <a:r>
                <a:rPr lang="en-US" sz="2699" dirty="0" smtClean="0">
                  <a:solidFill>
                    <a:srgbClr val="191919"/>
                  </a:solidFill>
                  <a:latin typeface="Muli Regular" panose="020B0604020202020204" charset="0"/>
                </a:rPr>
                <a:t>plant                                                           lateral transactions for </a:t>
              </a:r>
              <a:endParaRPr lang="en-US" sz="2699" dirty="0">
                <a:solidFill>
                  <a:srgbClr val="191919"/>
                </a:solidFill>
                <a:latin typeface="Muli Regular" panose="020B0604020202020204" charset="0"/>
              </a:endParaRPr>
            </a:p>
            <a:p>
              <a:pPr>
                <a:lnSpc>
                  <a:spcPts val="4049"/>
                </a:lnSpc>
              </a:pPr>
              <a:r>
                <a:rPr lang="en-US" sz="2699" dirty="0">
                  <a:solidFill>
                    <a:srgbClr val="191919"/>
                  </a:solidFill>
                  <a:latin typeface="Muli Regular" panose="020B0604020202020204" charset="0"/>
                </a:rPr>
                <a:t>(vi) Standalone </a:t>
              </a:r>
              <a:r>
                <a:rPr lang="en-US" sz="2699" dirty="0" smtClean="0">
                  <a:solidFill>
                    <a:srgbClr val="191919"/>
                  </a:solidFill>
                  <a:latin typeface="Muli Regular" panose="020B0604020202020204" charset="0"/>
                </a:rPr>
                <a:t>ESS                                                                          buyers under (a)</a:t>
              </a:r>
            </a:p>
            <a:p>
              <a:pPr>
                <a:lnSpc>
                  <a:spcPts val="4049"/>
                </a:lnSpc>
              </a:pPr>
              <a:endParaRPr lang="en-US" sz="2699" dirty="0">
                <a:solidFill>
                  <a:srgbClr val="191919"/>
                </a:solidFill>
                <a:latin typeface="Muli Regular" panose="020B0604020202020204" charset="0"/>
              </a:endParaRPr>
            </a:p>
            <a:p>
              <a:pPr>
                <a:lnSpc>
                  <a:spcPts val="4049"/>
                </a:lnSpc>
              </a:pPr>
              <a:endParaRPr lang="en-US" sz="2699" dirty="0">
                <a:solidFill>
                  <a:srgbClr val="191919"/>
                </a:solidFill>
                <a:latin typeface="Muli Regular" panose="020B0604020202020204" charset="0"/>
              </a:endParaRPr>
            </a:p>
          </p:txBody>
        </p:sp>
        <p:sp>
          <p:nvSpPr>
            <p:cNvPr id="6" name="TextBox 6"/>
            <p:cNvSpPr txBox="1"/>
            <p:nvPr/>
          </p:nvSpPr>
          <p:spPr>
            <a:xfrm>
              <a:off x="0" y="-19050"/>
              <a:ext cx="19012981" cy="581236"/>
            </a:xfrm>
            <a:prstGeom prst="rect">
              <a:avLst/>
            </a:prstGeom>
          </p:spPr>
          <p:txBody>
            <a:bodyPr lIns="0" tIns="0" rIns="0" bIns="0" rtlCol="0" anchor="t">
              <a:spAutoFit/>
            </a:bodyPr>
            <a:lstStyle/>
            <a:p>
              <a:pPr algn="l">
                <a:lnSpc>
                  <a:spcPts val="3640"/>
                </a:lnSpc>
              </a:pPr>
              <a:r>
                <a:rPr lang="en-US" sz="2800" dirty="0">
                  <a:solidFill>
                    <a:srgbClr val="191919"/>
                  </a:solidFill>
                  <a:latin typeface="Muli Regular Bold"/>
                </a:rPr>
                <a:t>"Reg.26- Eligibility for Temporary GNA</a:t>
              </a:r>
            </a:p>
          </p:txBody>
        </p:sp>
      </p:grpSp>
      <p:sp>
        <p:nvSpPr>
          <p:cNvPr id="7" name="TextBox 7"/>
          <p:cNvSpPr txBox="1"/>
          <p:nvPr/>
        </p:nvSpPr>
        <p:spPr>
          <a:xfrm>
            <a:off x="1028700" y="202599"/>
            <a:ext cx="14259736" cy="644525"/>
          </a:xfrm>
          <a:prstGeom prst="rect">
            <a:avLst/>
          </a:prstGeom>
        </p:spPr>
        <p:txBody>
          <a:bodyPr lIns="0" tIns="0" rIns="0" bIns="0" rtlCol="0" anchor="t">
            <a:spAutoFit/>
          </a:bodyPr>
          <a:lstStyle/>
          <a:p>
            <a:pPr algn="l">
              <a:lnSpc>
                <a:spcPts val="5199"/>
              </a:lnSpc>
            </a:pPr>
            <a:r>
              <a:rPr lang="en-US" sz="3999" dirty="0">
                <a:solidFill>
                  <a:srgbClr val="191919"/>
                </a:solidFill>
                <a:latin typeface="Muli Bold"/>
              </a:rPr>
              <a:t>Other Intra-State Utilities to qualify for grant of T-GNA</a:t>
            </a:r>
          </a:p>
        </p:txBody>
      </p:sp>
      <p:grpSp>
        <p:nvGrpSpPr>
          <p:cNvPr id="8" name="Group 8"/>
          <p:cNvGrpSpPr/>
          <p:nvPr/>
        </p:nvGrpSpPr>
        <p:grpSpPr>
          <a:xfrm>
            <a:off x="2004607" y="7773583"/>
            <a:ext cx="10965694" cy="2237278"/>
            <a:chOff x="0" y="0"/>
            <a:chExt cx="14620925" cy="2983037"/>
          </a:xfrm>
        </p:grpSpPr>
        <p:grpSp>
          <p:nvGrpSpPr>
            <p:cNvPr id="9" name="Group 9"/>
            <p:cNvGrpSpPr/>
            <p:nvPr/>
          </p:nvGrpSpPr>
          <p:grpSpPr>
            <a:xfrm>
              <a:off x="127358" y="130807"/>
              <a:ext cx="14493567" cy="2852230"/>
              <a:chOff x="0" y="0"/>
              <a:chExt cx="5548429" cy="1091891"/>
            </a:xfrm>
          </p:grpSpPr>
          <p:sp>
            <p:nvSpPr>
              <p:cNvPr id="10" name="Freeform 10"/>
              <p:cNvSpPr/>
              <p:nvPr/>
            </p:nvSpPr>
            <p:spPr>
              <a:xfrm>
                <a:off x="0" y="0"/>
                <a:ext cx="5548429" cy="1091891"/>
              </a:xfrm>
              <a:custGeom>
                <a:avLst/>
                <a:gdLst/>
                <a:ahLst/>
                <a:cxnLst/>
                <a:rect l="l" t="t" r="r" b="b"/>
                <a:pathLst>
                  <a:path w="5548429" h="1091891">
                    <a:moveTo>
                      <a:pt x="5423969" y="1091891"/>
                    </a:moveTo>
                    <a:lnTo>
                      <a:pt x="124460" y="1091891"/>
                    </a:lnTo>
                    <a:cubicBezTo>
                      <a:pt x="55880" y="1091891"/>
                      <a:pt x="0" y="1036011"/>
                      <a:pt x="0" y="967431"/>
                    </a:cubicBezTo>
                    <a:lnTo>
                      <a:pt x="0" y="124460"/>
                    </a:lnTo>
                    <a:cubicBezTo>
                      <a:pt x="0" y="55880"/>
                      <a:pt x="55880" y="0"/>
                      <a:pt x="124460" y="0"/>
                    </a:cubicBezTo>
                    <a:lnTo>
                      <a:pt x="5423969" y="0"/>
                    </a:lnTo>
                    <a:cubicBezTo>
                      <a:pt x="5492549" y="0"/>
                      <a:pt x="5548429" y="55880"/>
                      <a:pt x="5548429" y="124460"/>
                    </a:cubicBezTo>
                    <a:lnTo>
                      <a:pt x="5548429" y="967431"/>
                    </a:lnTo>
                    <a:cubicBezTo>
                      <a:pt x="5548429" y="1036011"/>
                      <a:pt x="5492549" y="1091891"/>
                      <a:pt x="5423969" y="1091891"/>
                    </a:cubicBezTo>
                    <a:close/>
                  </a:path>
                </a:pathLst>
              </a:custGeom>
              <a:solidFill>
                <a:srgbClr val="050A30">
                  <a:alpha val="7843"/>
                </a:srgbClr>
              </a:solidFill>
            </p:spPr>
          </p:sp>
        </p:grpSp>
        <p:grpSp>
          <p:nvGrpSpPr>
            <p:cNvPr id="11" name="Group 11"/>
            <p:cNvGrpSpPr/>
            <p:nvPr/>
          </p:nvGrpSpPr>
          <p:grpSpPr>
            <a:xfrm>
              <a:off x="0" y="0"/>
              <a:ext cx="14493567" cy="2852230"/>
              <a:chOff x="0" y="0"/>
              <a:chExt cx="5548429" cy="1091891"/>
            </a:xfrm>
          </p:grpSpPr>
          <p:sp>
            <p:nvSpPr>
              <p:cNvPr id="12" name="Freeform 12"/>
              <p:cNvSpPr/>
              <p:nvPr/>
            </p:nvSpPr>
            <p:spPr>
              <a:xfrm>
                <a:off x="0" y="0"/>
                <a:ext cx="5548429" cy="1091891"/>
              </a:xfrm>
              <a:custGeom>
                <a:avLst/>
                <a:gdLst/>
                <a:ahLst/>
                <a:cxnLst/>
                <a:rect l="l" t="t" r="r" b="b"/>
                <a:pathLst>
                  <a:path w="5548429" h="1091891">
                    <a:moveTo>
                      <a:pt x="5423969" y="1091891"/>
                    </a:moveTo>
                    <a:lnTo>
                      <a:pt x="124460" y="1091891"/>
                    </a:lnTo>
                    <a:cubicBezTo>
                      <a:pt x="55880" y="1091891"/>
                      <a:pt x="0" y="1036011"/>
                      <a:pt x="0" y="967431"/>
                    </a:cubicBezTo>
                    <a:lnTo>
                      <a:pt x="0" y="124460"/>
                    </a:lnTo>
                    <a:cubicBezTo>
                      <a:pt x="0" y="55880"/>
                      <a:pt x="55880" y="0"/>
                      <a:pt x="124460" y="0"/>
                    </a:cubicBezTo>
                    <a:lnTo>
                      <a:pt x="5423969" y="0"/>
                    </a:lnTo>
                    <a:cubicBezTo>
                      <a:pt x="5492549" y="0"/>
                      <a:pt x="5548429" y="55880"/>
                      <a:pt x="5548429" y="124460"/>
                    </a:cubicBezTo>
                    <a:lnTo>
                      <a:pt x="5548429" y="967431"/>
                    </a:lnTo>
                    <a:cubicBezTo>
                      <a:pt x="5548429" y="1036011"/>
                      <a:pt x="5492549" y="1091891"/>
                      <a:pt x="5423969" y="1091891"/>
                    </a:cubicBezTo>
                    <a:close/>
                  </a:path>
                </a:pathLst>
              </a:custGeom>
              <a:solidFill>
                <a:srgbClr val="FFFFFF"/>
              </a:solidFill>
            </p:spPr>
          </p:sp>
        </p:grpSp>
      </p:grpSp>
      <p:grpSp>
        <p:nvGrpSpPr>
          <p:cNvPr id="13" name="Group 13"/>
          <p:cNvGrpSpPr/>
          <p:nvPr/>
        </p:nvGrpSpPr>
        <p:grpSpPr>
          <a:xfrm>
            <a:off x="1238250" y="5617700"/>
            <a:ext cx="14259736" cy="2626735"/>
            <a:chOff x="0" y="0"/>
            <a:chExt cx="19012981" cy="3502313"/>
          </a:xfrm>
        </p:grpSpPr>
        <p:sp>
          <p:nvSpPr>
            <p:cNvPr id="14" name="TextBox 14"/>
            <p:cNvSpPr txBox="1"/>
            <p:nvPr/>
          </p:nvSpPr>
          <p:spPr>
            <a:xfrm>
              <a:off x="0" y="870872"/>
              <a:ext cx="19012981" cy="2631440"/>
            </a:xfrm>
            <a:prstGeom prst="rect">
              <a:avLst/>
            </a:prstGeom>
          </p:spPr>
          <p:txBody>
            <a:bodyPr lIns="0" tIns="0" rIns="0" bIns="0" rtlCol="0" anchor="t">
              <a:spAutoFit/>
            </a:bodyPr>
            <a:lstStyle/>
            <a:p>
              <a:pPr>
                <a:lnSpc>
                  <a:spcPts val="4049"/>
                </a:lnSpc>
              </a:pPr>
              <a:r>
                <a:rPr lang="en-US" sz="2699" dirty="0">
                  <a:solidFill>
                    <a:srgbClr val="191919"/>
                  </a:solidFill>
                  <a:latin typeface="Muli Regular"/>
                </a:rPr>
                <a:t>17.1 State </a:t>
              </a:r>
              <a:r>
                <a:rPr lang="en-US" sz="2699" dirty="0" err="1">
                  <a:solidFill>
                    <a:srgbClr val="191919"/>
                  </a:solidFill>
                  <a:latin typeface="Muli Regular"/>
                </a:rPr>
                <a:t>Trans.utility</a:t>
              </a:r>
              <a:r>
                <a:rPr lang="en-US" sz="2699" dirty="0">
                  <a:solidFill>
                    <a:srgbClr val="191919"/>
                  </a:solidFill>
                  <a:latin typeface="Muli Regular"/>
                </a:rPr>
                <a:t> on behalf of Dist. Licensees connected to intra-state trans. system and </a:t>
              </a:r>
              <a:r>
                <a:rPr lang="en-US" sz="2699" u="sng" dirty="0">
                  <a:solidFill>
                    <a:srgbClr val="191919"/>
                  </a:solidFill>
                  <a:latin typeface="Muli Regular Bold"/>
                </a:rPr>
                <a:t>other intra-state entities</a:t>
              </a:r>
              <a:r>
                <a:rPr lang="en-US" sz="2699" dirty="0">
                  <a:solidFill>
                    <a:srgbClr val="191919"/>
                  </a:solidFill>
                  <a:latin typeface="Muli Regular"/>
                </a:rPr>
                <a:t>."</a:t>
              </a:r>
            </a:p>
            <a:p>
              <a:pPr>
                <a:lnSpc>
                  <a:spcPts val="4049"/>
                </a:lnSpc>
              </a:pPr>
              <a:endParaRPr lang="en-US" sz="2699" dirty="0">
                <a:solidFill>
                  <a:srgbClr val="191919"/>
                </a:solidFill>
                <a:latin typeface="Muli Regular"/>
              </a:endParaRPr>
            </a:p>
            <a:p>
              <a:pPr>
                <a:lnSpc>
                  <a:spcPts val="4049"/>
                </a:lnSpc>
              </a:pPr>
              <a:endParaRPr lang="en-US" sz="2699" dirty="0">
                <a:solidFill>
                  <a:srgbClr val="191919"/>
                </a:solidFill>
                <a:latin typeface="Muli Regular"/>
              </a:endParaRPr>
            </a:p>
          </p:txBody>
        </p:sp>
        <p:sp>
          <p:nvSpPr>
            <p:cNvPr id="15" name="TextBox 15"/>
            <p:cNvSpPr txBox="1"/>
            <p:nvPr/>
          </p:nvSpPr>
          <p:spPr>
            <a:xfrm>
              <a:off x="0" y="-19050"/>
              <a:ext cx="19012981" cy="581236"/>
            </a:xfrm>
            <a:prstGeom prst="rect">
              <a:avLst/>
            </a:prstGeom>
          </p:spPr>
          <p:txBody>
            <a:bodyPr lIns="0" tIns="0" rIns="0" bIns="0" rtlCol="0" anchor="t">
              <a:spAutoFit/>
            </a:bodyPr>
            <a:lstStyle/>
            <a:p>
              <a:pPr algn="l">
                <a:lnSpc>
                  <a:spcPts val="3640"/>
                </a:lnSpc>
              </a:pPr>
              <a:r>
                <a:rPr lang="en-US" sz="2800" dirty="0">
                  <a:solidFill>
                    <a:srgbClr val="191919"/>
                  </a:solidFill>
                  <a:latin typeface="Muli Regular Bold"/>
                </a:rPr>
                <a:t>Reg.17- Eligibility for GNA</a:t>
              </a:r>
            </a:p>
          </p:txBody>
        </p:sp>
      </p:grpSp>
      <p:sp>
        <p:nvSpPr>
          <p:cNvPr id="16" name="TextBox 16"/>
          <p:cNvSpPr txBox="1"/>
          <p:nvPr/>
        </p:nvSpPr>
        <p:spPr>
          <a:xfrm>
            <a:off x="2014132" y="7953905"/>
            <a:ext cx="2192723" cy="514350"/>
          </a:xfrm>
          <a:prstGeom prst="rect">
            <a:avLst/>
          </a:prstGeom>
        </p:spPr>
        <p:txBody>
          <a:bodyPr lIns="0" tIns="0" rIns="0" bIns="0" rtlCol="0" anchor="t">
            <a:spAutoFit/>
          </a:bodyPr>
          <a:lstStyle/>
          <a:p>
            <a:pPr marL="0" lvl="0" indent="0" algn="r">
              <a:lnSpc>
                <a:spcPts val="4200"/>
              </a:lnSpc>
              <a:spcBef>
                <a:spcPct val="0"/>
              </a:spcBef>
            </a:pPr>
            <a:r>
              <a:rPr lang="en-US" sz="3000">
                <a:solidFill>
                  <a:srgbClr val="000000"/>
                </a:solidFill>
                <a:latin typeface="Muli Bold"/>
              </a:rPr>
              <a:t>Suggestion</a:t>
            </a:r>
          </a:p>
        </p:txBody>
      </p:sp>
      <p:sp>
        <p:nvSpPr>
          <p:cNvPr id="17" name="TextBox 17"/>
          <p:cNvSpPr txBox="1"/>
          <p:nvPr/>
        </p:nvSpPr>
        <p:spPr>
          <a:xfrm>
            <a:off x="2195107" y="8539525"/>
            <a:ext cx="10602135" cy="1594486"/>
          </a:xfrm>
          <a:prstGeom prst="rect">
            <a:avLst/>
          </a:prstGeom>
        </p:spPr>
        <p:txBody>
          <a:bodyPr lIns="0" tIns="0" rIns="0" bIns="0" rtlCol="0" anchor="t">
            <a:spAutoFit/>
          </a:bodyPr>
          <a:lstStyle/>
          <a:p>
            <a:pPr>
              <a:lnSpc>
                <a:spcPts val="4349"/>
              </a:lnSpc>
            </a:pPr>
            <a:r>
              <a:rPr lang="en-US" sz="2899">
                <a:solidFill>
                  <a:srgbClr val="000000"/>
                </a:solidFill>
                <a:latin typeface="Muli Regular"/>
              </a:rPr>
              <a:t>Reg.26.1 should also include other intra-state entities like GRIDCO to avail T-GNA</a:t>
            </a:r>
          </a:p>
          <a:p>
            <a:pPr marL="0" lvl="0" indent="0" algn="l">
              <a:lnSpc>
                <a:spcPts val="4349"/>
              </a:lnSpc>
            </a:pPr>
            <a:endParaRPr lang="en-US" sz="2899">
              <a:solidFill>
                <a:srgbClr val="000000"/>
              </a:solidFill>
              <a:latin typeface="Muli Regula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extBox 2"/>
          <p:cNvSpPr txBox="1"/>
          <p:nvPr/>
        </p:nvSpPr>
        <p:spPr>
          <a:xfrm>
            <a:off x="1219200" y="838200"/>
            <a:ext cx="13683801" cy="4463034"/>
          </a:xfrm>
          <a:prstGeom prst="rect">
            <a:avLst/>
          </a:prstGeom>
        </p:spPr>
        <p:txBody>
          <a:bodyPr lIns="0" tIns="0" rIns="0" bIns="0" rtlCol="0" anchor="t">
            <a:spAutoFit/>
          </a:bodyPr>
          <a:lstStyle/>
          <a:p>
            <a:pPr marL="582928" lvl="1" indent="-291464">
              <a:lnSpc>
                <a:spcPts val="4022"/>
              </a:lnSpc>
              <a:buFont typeface="Arial"/>
              <a:buChar char="•"/>
            </a:pPr>
            <a:r>
              <a:rPr lang="en-US" sz="2699" dirty="0">
                <a:solidFill>
                  <a:srgbClr val="191919"/>
                </a:solidFill>
                <a:latin typeface="Muli Regular"/>
              </a:rPr>
              <a:t>Reg.25.1- Relinquishment charges equal to 60 times the trans. charges paid by such intra-state entity for last billing month.</a:t>
            </a:r>
          </a:p>
          <a:p>
            <a:pPr>
              <a:lnSpc>
                <a:spcPts val="3576"/>
              </a:lnSpc>
            </a:pPr>
            <a:r>
              <a:rPr lang="en-US" sz="2400" dirty="0">
                <a:solidFill>
                  <a:srgbClr val="191919"/>
                </a:solidFill>
                <a:latin typeface="Arimo"/>
              </a:rPr>
              <a:t>        </a:t>
            </a:r>
            <a:r>
              <a:rPr lang="en-US" sz="2400" u="sng" dirty="0" err="1">
                <a:solidFill>
                  <a:srgbClr val="191919"/>
                </a:solidFill>
                <a:latin typeface="Arimo"/>
              </a:rPr>
              <a:t>Exa</a:t>
            </a:r>
            <a:r>
              <a:rPr lang="en-US" sz="2400" u="sng" dirty="0">
                <a:solidFill>
                  <a:srgbClr val="191919"/>
                </a:solidFill>
                <a:latin typeface="Arimo"/>
              </a:rPr>
              <a:t>: GRIDCO</a:t>
            </a:r>
          </a:p>
          <a:p>
            <a:pPr marL="582928" lvl="1" indent="-291464">
              <a:lnSpc>
                <a:spcPts val="4022"/>
              </a:lnSpc>
              <a:buFont typeface="Arial"/>
              <a:buChar char="•"/>
            </a:pPr>
            <a:r>
              <a:rPr lang="en-US" sz="2699" dirty="0">
                <a:solidFill>
                  <a:srgbClr val="191919"/>
                </a:solidFill>
                <a:latin typeface="Muli Regular"/>
              </a:rPr>
              <a:t>Relinquishment of 200MW GNA out of sanctioned GNA of 2000MW (say).</a:t>
            </a:r>
          </a:p>
          <a:p>
            <a:pPr marL="582928" lvl="1" indent="-291464">
              <a:lnSpc>
                <a:spcPts val="4022"/>
              </a:lnSpc>
              <a:buFont typeface="Arial"/>
              <a:buChar char="•"/>
            </a:pPr>
            <a:r>
              <a:rPr lang="en-US" sz="2699" dirty="0">
                <a:solidFill>
                  <a:srgbClr val="191919"/>
                </a:solidFill>
                <a:latin typeface="Muli Regular"/>
              </a:rPr>
              <a:t>Basing on Trans. charges paid for last month say 60 Crores, relinquishment charges is </a:t>
            </a:r>
            <a:r>
              <a:rPr lang="en-US" sz="2699" dirty="0" err="1">
                <a:solidFill>
                  <a:srgbClr val="191919"/>
                </a:solidFill>
                <a:latin typeface="Muli Regular"/>
              </a:rPr>
              <a:t>Rs</a:t>
            </a:r>
            <a:r>
              <a:rPr lang="en-US" sz="2699" dirty="0">
                <a:solidFill>
                  <a:srgbClr val="191919"/>
                </a:solidFill>
                <a:latin typeface="Muli Regular"/>
              </a:rPr>
              <a:t>. 360 Crores for relinquishment of only 10% of its sanctioned GNA.</a:t>
            </a:r>
          </a:p>
          <a:p>
            <a:pPr>
              <a:lnSpc>
                <a:spcPts val="4022"/>
              </a:lnSpc>
            </a:pPr>
            <a:endParaRPr lang="en-US" sz="2699" dirty="0">
              <a:solidFill>
                <a:srgbClr val="191919"/>
              </a:solidFill>
              <a:latin typeface="Muli Regular"/>
            </a:endParaRPr>
          </a:p>
          <a:p>
            <a:pPr>
              <a:lnSpc>
                <a:spcPts val="4022"/>
              </a:lnSpc>
            </a:pPr>
            <a:endParaRPr lang="en-US" sz="2699" dirty="0">
              <a:solidFill>
                <a:srgbClr val="191919"/>
              </a:solidFill>
              <a:latin typeface="Muli Regular"/>
            </a:endParaRPr>
          </a:p>
          <a:p>
            <a:pPr>
              <a:lnSpc>
                <a:spcPts val="4022"/>
              </a:lnSpc>
            </a:pPr>
            <a:endParaRPr lang="en-US" sz="2699" dirty="0">
              <a:solidFill>
                <a:srgbClr val="191919"/>
              </a:solidFill>
              <a:latin typeface="Muli Regular"/>
            </a:endParaRPr>
          </a:p>
        </p:txBody>
      </p:sp>
      <p:sp>
        <p:nvSpPr>
          <p:cNvPr id="3" name="TextBox 3"/>
          <p:cNvSpPr txBox="1"/>
          <p:nvPr/>
        </p:nvSpPr>
        <p:spPr>
          <a:xfrm>
            <a:off x="1028700" y="202599"/>
            <a:ext cx="14259736" cy="644525"/>
          </a:xfrm>
          <a:prstGeom prst="rect">
            <a:avLst/>
          </a:prstGeom>
        </p:spPr>
        <p:txBody>
          <a:bodyPr lIns="0" tIns="0" rIns="0" bIns="0" rtlCol="0" anchor="t">
            <a:spAutoFit/>
          </a:bodyPr>
          <a:lstStyle/>
          <a:p>
            <a:pPr algn="l">
              <a:lnSpc>
                <a:spcPts val="5199"/>
              </a:lnSpc>
            </a:pPr>
            <a:r>
              <a:rPr lang="en-US" sz="3999">
                <a:solidFill>
                  <a:srgbClr val="191919"/>
                </a:solidFill>
                <a:latin typeface="Muli Bold"/>
              </a:rPr>
              <a:t>Un-realistic Relinquishment Charges for Drawing Entity</a:t>
            </a:r>
          </a:p>
        </p:txBody>
      </p:sp>
      <p:sp>
        <p:nvSpPr>
          <p:cNvPr id="4" name="TextBox 4"/>
          <p:cNvSpPr txBox="1"/>
          <p:nvPr/>
        </p:nvSpPr>
        <p:spPr>
          <a:xfrm>
            <a:off x="1219200" y="3823091"/>
            <a:ext cx="14259736" cy="1881734"/>
          </a:xfrm>
          <a:prstGeom prst="rect">
            <a:avLst/>
          </a:prstGeom>
        </p:spPr>
        <p:txBody>
          <a:bodyPr lIns="0" tIns="0" rIns="0" bIns="0" rtlCol="0" anchor="t">
            <a:spAutoFit/>
          </a:bodyPr>
          <a:lstStyle/>
          <a:p>
            <a:pPr marL="604518" lvl="1" indent="-302259">
              <a:lnSpc>
                <a:spcPts val="4171"/>
              </a:lnSpc>
              <a:buFont typeface="Arial"/>
              <a:buChar char="•"/>
            </a:pPr>
            <a:r>
              <a:rPr lang="en-US" sz="2799" dirty="0">
                <a:solidFill>
                  <a:srgbClr val="191919"/>
                </a:solidFill>
                <a:latin typeface="Muli Regular" panose="020B0604020202020204" charset="0"/>
              </a:rPr>
              <a:t>In case of Generator :</a:t>
            </a:r>
          </a:p>
          <a:p>
            <a:pPr>
              <a:lnSpc>
                <a:spcPts val="3576"/>
              </a:lnSpc>
            </a:pPr>
            <a:r>
              <a:rPr lang="en-US" sz="2400" dirty="0">
                <a:solidFill>
                  <a:srgbClr val="191919"/>
                </a:solidFill>
                <a:latin typeface="Muli Regular" panose="020B0604020202020204" charset="0"/>
              </a:rPr>
              <a:t>           - Conn- BG-1 for </a:t>
            </a:r>
            <a:r>
              <a:rPr lang="en-US" sz="2400" dirty="0" err="1">
                <a:solidFill>
                  <a:srgbClr val="191919"/>
                </a:solidFill>
                <a:latin typeface="Muli Regular" panose="020B0604020202020204" charset="0"/>
              </a:rPr>
              <a:t>Rs</a:t>
            </a:r>
            <a:r>
              <a:rPr lang="en-US" sz="2400" dirty="0">
                <a:solidFill>
                  <a:srgbClr val="191919"/>
                </a:solidFill>
                <a:latin typeface="Muli Regular" panose="020B0604020202020204" charset="0"/>
              </a:rPr>
              <a:t>. 50 lakhs.</a:t>
            </a:r>
          </a:p>
          <a:p>
            <a:pPr>
              <a:lnSpc>
                <a:spcPts val="3576"/>
              </a:lnSpc>
            </a:pPr>
            <a:r>
              <a:rPr lang="en-US" sz="2400" dirty="0">
                <a:solidFill>
                  <a:srgbClr val="191919"/>
                </a:solidFill>
                <a:latin typeface="Muli Regular" panose="020B0604020202020204" charset="0"/>
              </a:rPr>
              <a:t>           - Conn- BG-2 for terminal bay- </a:t>
            </a:r>
            <a:r>
              <a:rPr lang="en-US" sz="2400" dirty="0" err="1">
                <a:solidFill>
                  <a:srgbClr val="191919"/>
                </a:solidFill>
                <a:latin typeface="Muli Regular" panose="020B0604020202020204" charset="0"/>
              </a:rPr>
              <a:t>Rs</a:t>
            </a:r>
            <a:r>
              <a:rPr lang="en-US" sz="2400" dirty="0">
                <a:solidFill>
                  <a:srgbClr val="191919"/>
                </a:solidFill>
                <a:latin typeface="Muli Regular" panose="020B0604020202020204" charset="0"/>
              </a:rPr>
              <a:t>. 2 Cr. to 12 Cr.</a:t>
            </a:r>
          </a:p>
          <a:p>
            <a:pPr>
              <a:lnSpc>
                <a:spcPts val="3576"/>
              </a:lnSpc>
            </a:pPr>
            <a:r>
              <a:rPr lang="en-US" sz="2400" dirty="0">
                <a:solidFill>
                  <a:srgbClr val="191919"/>
                </a:solidFill>
                <a:latin typeface="Muli Regular" panose="020B0604020202020204" charset="0"/>
              </a:rPr>
              <a:t>           - Conn- BG-3 of amount at </a:t>
            </a:r>
            <a:r>
              <a:rPr lang="en-US" sz="2400" dirty="0" err="1">
                <a:solidFill>
                  <a:srgbClr val="191919"/>
                </a:solidFill>
                <a:latin typeface="Muli Regular" panose="020B0604020202020204" charset="0"/>
              </a:rPr>
              <a:t>Rs</a:t>
            </a:r>
            <a:r>
              <a:rPr lang="en-US" sz="2400" dirty="0">
                <a:solidFill>
                  <a:srgbClr val="191919"/>
                </a:solidFill>
                <a:latin typeface="Muli Regular" panose="020B0604020202020204" charset="0"/>
              </a:rPr>
              <a:t>. 2 Lakh/MW.</a:t>
            </a:r>
          </a:p>
        </p:txBody>
      </p:sp>
      <p:grpSp>
        <p:nvGrpSpPr>
          <p:cNvPr id="5" name="Group 5"/>
          <p:cNvGrpSpPr/>
          <p:nvPr/>
        </p:nvGrpSpPr>
        <p:grpSpPr>
          <a:xfrm>
            <a:off x="2906474" y="8271195"/>
            <a:ext cx="10146484" cy="1996755"/>
            <a:chOff x="0" y="0"/>
            <a:chExt cx="5548429" cy="1091891"/>
          </a:xfrm>
        </p:grpSpPr>
        <p:sp>
          <p:nvSpPr>
            <p:cNvPr id="6" name="Freeform 6"/>
            <p:cNvSpPr/>
            <p:nvPr/>
          </p:nvSpPr>
          <p:spPr>
            <a:xfrm>
              <a:off x="0" y="0"/>
              <a:ext cx="5548429" cy="1091891"/>
            </a:xfrm>
            <a:custGeom>
              <a:avLst/>
              <a:gdLst/>
              <a:ahLst/>
              <a:cxnLst/>
              <a:rect l="l" t="t" r="r" b="b"/>
              <a:pathLst>
                <a:path w="5548429" h="1091891">
                  <a:moveTo>
                    <a:pt x="5423969" y="1091891"/>
                  </a:moveTo>
                  <a:lnTo>
                    <a:pt x="124460" y="1091891"/>
                  </a:lnTo>
                  <a:cubicBezTo>
                    <a:pt x="55880" y="1091891"/>
                    <a:pt x="0" y="1036011"/>
                    <a:pt x="0" y="967431"/>
                  </a:cubicBezTo>
                  <a:lnTo>
                    <a:pt x="0" y="124460"/>
                  </a:lnTo>
                  <a:cubicBezTo>
                    <a:pt x="0" y="55880"/>
                    <a:pt x="55880" y="0"/>
                    <a:pt x="124460" y="0"/>
                  </a:cubicBezTo>
                  <a:lnTo>
                    <a:pt x="5423969" y="0"/>
                  </a:lnTo>
                  <a:cubicBezTo>
                    <a:pt x="5492549" y="0"/>
                    <a:pt x="5548429" y="55880"/>
                    <a:pt x="5548429" y="124460"/>
                  </a:cubicBezTo>
                  <a:lnTo>
                    <a:pt x="5548429" y="967431"/>
                  </a:lnTo>
                  <a:cubicBezTo>
                    <a:pt x="5548429" y="1036011"/>
                    <a:pt x="5492549" y="1091891"/>
                    <a:pt x="5423969" y="1091891"/>
                  </a:cubicBezTo>
                  <a:close/>
                </a:path>
              </a:pathLst>
            </a:custGeom>
            <a:solidFill>
              <a:srgbClr val="050A30">
                <a:alpha val="7843"/>
              </a:srgbClr>
            </a:solidFill>
          </p:spPr>
        </p:sp>
      </p:grpSp>
      <p:grpSp>
        <p:nvGrpSpPr>
          <p:cNvPr id="7" name="Group 7"/>
          <p:cNvGrpSpPr/>
          <p:nvPr/>
        </p:nvGrpSpPr>
        <p:grpSpPr>
          <a:xfrm>
            <a:off x="2815867" y="8178134"/>
            <a:ext cx="10132891" cy="1994080"/>
            <a:chOff x="0" y="0"/>
            <a:chExt cx="5548429" cy="1091891"/>
          </a:xfrm>
        </p:grpSpPr>
        <p:sp>
          <p:nvSpPr>
            <p:cNvPr id="8" name="Freeform 8"/>
            <p:cNvSpPr/>
            <p:nvPr/>
          </p:nvSpPr>
          <p:spPr>
            <a:xfrm>
              <a:off x="0" y="0"/>
              <a:ext cx="5548429" cy="1091891"/>
            </a:xfrm>
            <a:custGeom>
              <a:avLst/>
              <a:gdLst/>
              <a:ahLst/>
              <a:cxnLst/>
              <a:rect l="l" t="t" r="r" b="b"/>
              <a:pathLst>
                <a:path w="5548429" h="1091891">
                  <a:moveTo>
                    <a:pt x="5423969" y="1091891"/>
                  </a:moveTo>
                  <a:lnTo>
                    <a:pt x="124460" y="1091891"/>
                  </a:lnTo>
                  <a:cubicBezTo>
                    <a:pt x="55880" y="1091891"/>
                    <a:pt x="0" y="1036011"/>
                    <a:pt x="0" y="967431"/>
                  </a:cubicBezTo>
                  <a:lnTo>
                    <a:pt x="0" y="124460"/>
                  </a:lnTo>
                  <a:cubicBezTo>
                    <a:pt x="0" y="55880"/>
                    <a:pt x="55880" y="0"/>
                    <a:pt x="124460" y="0"/>
                  </a:cubicBezTo>
                  <a:lnTo>
                    <a:pt x="5423969" y="0"/>
                  </a:lnTo>
                  <a:cubicBezTo>
                    <a:pt x="5492549" y="0"/>
                    <a:pt x="5548429" y="55880"/>
                    <a:pt x="5548429" y="124460"/>
                  </a:cubicBezTo>
                  <a:lnTo>
                    <a:pt x="5548429" y="967431"/>
                  </a:lnTo>
                  <a:cubicBezTo>
                    <a:pt x="5548429" y="1036011"/>
                    <a:pt x="5492549" y="1091891"/>
                    <a:pt x="5423969" y="1091891"/>
                  </a:cubicBezTo>
                  <a:close/>
                </a:path>
              </a:pathLst>
            </a:custGeom>
            <a:solidFill>
              <a:srgbClr val="FFFFFF"/>
            </a:solidFill>
          </p:spPr>
        </p:sp>
      </p:grpSp>
      <p:sp>
        <p:nvSpPr>
          <p:cNvPr id="9" name="TextBox 9"/>
          <p:cNvSpPr txBox="1"/>
          <p:nvPr/>
        </p:nvSpPr>
        <p:spPr>
          <a:xfrm>
            <a:off x="2683956" y="8172216"/>
            <a:ext cx="2192723" cy="455295"/>
          </a:xfrm>
          <a:prstGeom prst="rect">
            <a:avLst/>
          </a:prstGeom>
        </p:spPr>
        <p:txBody>
          <a:bodyPr lIns="0" tIns="0" rIns="0" bIns="0" rtlCol="0" anchor="t">
            <a:spAutoFit/>
          </a:bodyPr>
          <a:lstStyle/>
          <a:p>
            <a:pPr marL="0" lvl="0" indent="0" algn="r">
              <a:lnSpc>
                <a:spcPts val="3780"/>
              </a:lnSpc>
              <a:spcBef>
                <a:spcPct val="0"/>
              </a:spcBef>
            </a:pPr>
            <a:r>
              <a:rPr lang="en-US" sz="2700">
                <a:solidFill>
                  <a:srgbClr val="000000"/>
                </a:solidFill>
                <a:latin typeface="Muli Bold"/>
              </a:rPr>
              <a:t>Suggestion</a:t>
            </a:r>
          </a:p>
        </p:txBody>
      </p:sp>
      <p:sp>
        <p:nvSpPr>
          <p:cNvPr id="10" name="TextBox 10"/>
          <p:cNvSpPr txBox="1"/>
          <p:nvPr/>
        </p:nvSpPr>
        <p:spPr>
          <a:xfrm>
            <a:off x="2842908" y="8646119"/>
            <a:ext cx="10374771" cy="2372444"/>
          </a:xfrm>
          <a:prstGeom prst="rect">
            <a:avLst/>
          </a:prstGeom>
        </p:spPr>
        <p:txBody>
          <a:bodyPr lIns="0" tIns="0" rIns="0" bIns="0" rtlCol="0" anchor="t">
            <a:spAutoFit/>
          </a:bodyPr>
          <a:lstStyle/>
          <a:p>
            <a:pPr marL="525992" lvl="1" indent="-262996">
              <a:lnSpc>
                <a:spcPts val="3654"/>
              </a:lnSpc>
              <a:buFont typeface="Arial"/>
              <a:buChar char="•"/>
            </a:pPr>
            <a:r>
              <a:rPr lang="en-US" sz="2436" dirty="0" err="1">
                <a:solidFill>
                  <a:srgbClr val="000000"/>
                </a:solidFill>
                <a:latin typeface="Muli Regular" panose="020B0604020202020204" charset="0"/>
              </a:rPr>
              <a:t>Upto</a:t>
            </a:r>
            <a:r>
              <a:rPr lang="en-US" sz="2436" dirty="0">
                <a:solidFill>
                  <a:srgbClr val="000000"/>
                </a:solidFill>
                <a:latin typeface="Muli Regular" panose="020B0604020202020204" charset="0"/>
              </a:rPr>
              <a:t> 10% of Sanctioned GNA be exempted.</a:t>
            </a:r>
          </a:p>
          <a:p>
            <a:pPr marL="525992" lvl="1" indent="-262996">
              <a:lnSpc>
                <a:spcPts val="3654"/>
              </a:lnSpc>
              <a:buFont typeface="Arial"/>
              <a:buChar char="•"/>
            </a:pPr>
            <a:r>
              <a:rPr lang="en-US" sz="2436" dirty="0">
                <a:solidFill>
                  <a:srgbClr val="000000"/>
                </a:solidFill>
                <a:latin typeface="Muli Regular" panose="020B0604020202020204" charset="0"/>
              </a:rPr>
              <a:t>Beyond 10%- maximum 5 times.</a:t>
            </a:r>
          </a:p>
          <a:p>
            <a:pPr marL="525992" lvl="1" indent="-262996">
              <a:lnSpc>
                <a:spcPts val="3654"/>
              </a:lnSpc>
              <a:buFont typeface="Arial"/>
              <a:buChar char="•"/>
            </a:pPr>
            <a:r>
              <a:rPr lang="en-US" sz="2436" dirty="0">
                <a:solidFill>
                  <a:srgbClr val="000000"/>
                </a:solidFill>
                <a:latin typeface="Muli Regular" panose="020B0604020202020204" charset="0"/>
              </a:rPr>
              <a:t>Exemption </a:t>
            </a:r>
            <a:r>
              <a:rPr lang="en-US" sz="2436" dirty="0" smtClean="0">
                <a:solidFill>
                  <a:srgbClr val="000000"/>
                </a:solidFill>
                <a:latin typeface="Muli Regular" panose="020B0604020202020204" charset="0"/>
              </a:rPr>
              <a:t>under </a:t>
            </a:r>
            <a:r>
              <a:rPr lang="en-US" sz="2436" dirty="0">
                <a:solidFill>
                  <a:srgbClr val="000000"/>
                </a:solidFill>
                <a:latin typeface="Muli Regular" panose="020B0604020202020204" charset="0"/>
              </a:rPr>
              <a:t>the </a:t>
            </a:r>
            <a:r>
              <a:rPr lang="en-US" sz="2436" dirty="0" smtClean="0">
                <a:solidFill>
                  <a:srgbClr val="000000"/>
                </a:solidFill>
                <a:latin typeface="Muli Regular" panose="020B0604020202020204" charset="0"/>
              </a:rPr>
              <a:t>above special conditions. </a:t>
            </a:r>
            <a:endParaRPr lang="en-US" sz="2436" dirty="0">
              <a:solidFill>
                <a:srgbClr val="000000"/>
              </a:solidFill>
              <a:latin typeface="Muli Regular" panose="020B0604020202020204" charset="0"/>
            </a:endParaRPr>
          </a:p>
          <a:p>
            <a:pPr>
              <a:lnSpc>
                <a:spcPts val="3654"/>
              </a:lnSpc>
            </a:pPr>
            <a:endParaRPr lang="en-US" sz="2436" dirty="0">
              <a:solidFill>
                <a:srgbClr val="000000"/>
              </a:solidFill>
              <a:latin typeface="Muli Regular" panose="020B0604020202020204" charset="0"/>
            </a:endParaRPr>
          </a:p>
          <a:p>
            <a:pPr marL="0" lvl="0" indent="0" algn="l">
              <a:lnSpc>
                <a:spcPts val="3654"/>
              </a:lnSpc>
            </a:pPr>
            <a:endParaRPr lang="en-US" sz="2436" dirty="0">
              <a:solidFill>
                <a:srgbClr val="000000"/>
              </a:solidFill>
              <a:latin typeface="Muli Regular" panose="020B0604020202020204" charset="0"/>
            </a:endParaRPr>
          </a:p>
        </p:txBody>
      </p:sp>
      <p:sp>
        <p:nvSpPr>
          <p:cNvPr id="11" name="TextBox 11"/>
          <p:cNvSpPr txBox="1"/>
          <p:nvPr/>
        </p:nvSpPr>
        <p:spPr>
          <a:xfrm>
            <a:off x="1219200" y="5725455"/>
            <a:ext cx="10279536" cy="481584"/>
          </a:xfrm>
          <a:prstGeom prst="rect">
            <a:avLst/>
          </a:prstGeom>
        </p:spPr>
        <p:txBody>
          <a:bodyPr lIns="0" tIns="0" rIns="0" bIns="0" rtlCol="0" anchor="t">
            <a:spAutoFit/>
          </a:bodyPr>
          <a:lstStyle/>
          <a:p>
            <a:pPr marL="582930" lvl="1" indent="-291465">
              <a:lnSpc>
                <a:spcPts val="4022"/>
              </a:lnSpc>
              <a:buFont typeface="Arial"/>
              <a:buChar char="•"/>
            </a:pPr>
            <a:r>
              <a:rPr lang="en-US" sz="2700" dirty="0">
                <a:solidFill>
                  <a:srgbClr val="191919"/>
                </a:solidFill>
                <a:latin typeface="Muli Regular"/>
              </a:rPr>
              <a:t>Relinquished GNA can be availed by T-GNA grantees.</a:t>
            </a:r>
            <a:r>
              <a:rPr lang="en-US" sz="2700" dirty="0">
                <a:solidFill>
                  <a:srgbClr val="191919"/>
                </a:solidFill>
                <a:latin typeface="Arimo"/>
              </a:rPr>
              <a:t>       </a:t>
            </a:r>
          </a:p>
        </p:txBody>
      </p:sp>
      <p:sp>
        <p:nvSpPr>
          <p:cNvPr id="12" name="TextBox 12"/>
          <p:cNvSpPr txBox="1"/>
          <p:nvPr/>
        </p:nvSpPr>
        <p:spPr>
          <a:xfrm>
            <a:off x="1219200" y="6201812"/>
            <a:ext cx="14259736" cy="1923604"/>
          </a:xfrm>
          <a:prstGeom prst="rect">
            <a:avLst/>
          </a:prstGeom>
        </p:spPr>
        <p:txBody>
          <a:bodyPr lIns="0" tIns="0" rIns="0" bIns="0" rtlCol="0" anchor="t">
            <a:spAutoFit/>
          </a:bodyPr>
          <a:lstStyle/>
          <a:p>
            <a:pPr marL="604518" lvl="1" indent="-302259">
              <a:lnSpc>
                <a:spcPts val="4171"/>
              </a:lnSpc>
              <a:buFont typeface="Arial"/>
              <a:buChar char="•"/>
            </a:pPr>
            <a:r>
              <a:rPr lang="en-US" sz="2799" dirty="0">
                <a:solidFill>
                  <a:srgbClr val="191919"/>
                </a:solidFill>
                <a:latin typeface="Muli Regular" panose="020B0604020202020204" charset="0"/>
              </a:rPr>
              <a:t>No provision in Draft Regulations under following Special Conditions:  </a:t>
            </a:r>
          </a:p>
          <a:p>
            <a:pPr>
              <a:lnSpc>
                <a:spcPts val="3576"/>
              </a:lnSpc>
            </a:pPr>
            <a:r>
              <a:rPr lang="en-US" sz="2400" dirty="0" smtClean="0">
                <a:solidFill>
                  <a:srgbClr val="191919"/>
                </a:solidFill>
                <a:latin typeface="Muli Regular" panose="020B0604020202020204" charset="0"/>
              </a:rPr>
              <a:t>           - Surrender of PPA with ISGS/ Inter-state Gen. Station (RE target of 500GW till 2030)</a:t>
            </a:r>
          </a:p>
          <a:p>
            <a:pPr>
              <a:lnSpc>
                <a:spcPts val="3576"/>
              </a:lnSpc>
            </a:pPr>
            <a:r>
              <a:rPr lang="en-US" sz="2400" dirty="0" smtClean="0">
                <a:solidFill>
                  <a:srgbClr val="191919"/>
                </a:solidFill>
                <a:latin typeface="Muli Regular" panose="020B0604020202020204" charset="0"/>
              </a:rPr>
              <a:t>.          - </a:t>
            </a:r>
            <a:r>
              <a:rPr lang="en-US" sz="2400" dirty="0">
                <a:solidFill>
                  <a:srgbClr val="191919"/>
                </a:solidFill>
                <a:latin typeface="Muli Regular" panose="020B0604020202020204" charset="0"/>
              </a:rPr>
              <a:t>PPA with ISGS/ Inter-state Gen. Station expires.</a:t>
            </a:r>
          </a:p>
          <a:p>
            <a:pPr>
              <a:lnSpc>
                <a:spcPts val="3576"/>
              </a:lnSpc>
            </a:pPr>
            <a:r>
              <a:rPr lang="en-US" sz="2400" dirty="0">
                <a:solidFill>
                  <a:srgbClr val="191919"/>
                </a:solidFill>
                <a:latin typeface="Muli Regular" panose="020B0604020202020204" charset="0"/>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219200"/>
            <a:ext cx="16230600" cy="4114800"/>
            <a:chOff x="0" y="0"/>
            <a:chExt cx="202882500" cy="51435000"/>
          </a:xfrm>
        </p:grpSpPr>
        <p:sp>
          <p:nvSpPr>
            <p:cNvPr id="3" name="Freeform 3"/>
            <p:cNvSpPr/>
            <p:nvPr/>
          </p:nvSpPr>
          <p:spPr>
            <a:xfrm>
              <a:off x="-12700" y="-12700"/>
              <a:ext cx="202907900" cy="51460400"/>
            </a:xfrm>
            <a:custGeom>
              <a:avLst/>
              <a:gdLst/>
              <a:ahLst/>
              <a:cxnLst/>
              <a:rect l="l" t="t" r="r" b="b"/>
              <a:pathLst>
                <a:path w="202907900" h="51460400">
                  <a:moveTo>
                    <a:pt x="202045577" y="0"/>
                  </a:moveTo>
                  <a:lnTo>
                    <a:pt x="862330" y="0"/>
                  </a:lnTo>
                  <a:cubicBezTo>
                    <a:pt x="389890" y="0"/>
                    <a:pt x="0" y="389890"/>
                    <a:pt x="0" y="862330"/>
                  </a:cubicBezTo>
                  <a:lnTo>
                    <a:pt x="0" y="50598071"/>
                  </a:lnTo>
                  <a:cubicBezTo>
                    <a:pt x="0" y="51070511"/>
                    <a:pt x="389890" y="51460400"/>
                    <a:pt x="862330" y="51460400"/>
                  </a:cubicBezTo>
                  <a:lnTo>
                    <a:pt x="202045577" y="51460400"/>
                  </a:lnTo>
                  <a:cubicBezTo>
                    <a:pt x="202518008" y="51460400"/>
                    <a:pt x="202907900" y="51070511"/>
                    <a:pt x="202907900" y="50598071"/>
                  </a:cubicBezTo>
                  <a:lnTo>
                    <a:pt x="202907900" y="862330"/>
                  </a:lnTo>
                  <a:cubicBezTo>
                    <a:pt x="202907900" y="389890"/>
                    <a:pt x="202518008" y="0"/>
                    <a:pt x="202045577" y="0"/>
                  </a:cubicBezTo>
                  <a:close/>
                  <a:moveTo>
                    <a:pt x="202717400" y="927100"/>
                  </a:moveTo>
                  <a:lnTo>
                    <a:pt x="202717400" y="50598071"/>
                  </a:lnTo>
                  <a:cubicBezTo>
                    <a:pt x="202717400" y="50965100"/>
                    <a:pt x="202412600" y="51269900"/>
                    <a:pt x="202045565" y="51269900"/>
                  </a:cubicBezTo>
                  <a:lnTo>
                    <a:pt x="862330" y="51269900"/>
                  </a:lnTo>
                  <a:cubicBezTo>
                    <a:pt x="495300" y="51269900"/>
                    <a:pt x="190500" y="50965100"/>
                    <a:pt x="190500" y="50598071"/>
                  </a:cubicBezTo>
                  <a:lnTo>
                    <a:pt x="190500" y="862330"/>
                  </a:lnTo>
                  <a:cubicBezTo>
                    <a:pt x="190500" y="495300"/>
                    <a:pt x="495300" y="190500"/>
                    <a:pt x="862330" y="190500"/>
                  </a:cubicBezTo>
                  <a:lnTo>
                    <a:pt x="202045577" y="190500"/>
                  </a:lnTo>
                  <a:cubicBezTo>
                    <a:pt x="202412600" y="190500"/>
                    <a:pt x="202717400" y="495300"/>
                    <a:pt x="202717400" y="862330"/>
                  </a:cubicBezTo>
                  <a:lnTo>
                    <a:pt x="202717400" y="927100"/>
                  </a:lnTo>
                  <a:close/>
                </a:path>
              </a:pathLst>
            </a:custGeom>
            <a:solidFill>
              <a:srgbClr val="050A30"/>
            </a:solidFill>
          </p:spPr>
        </p:sp>
      </p:grpSp>
      <p:sp>
        <p:nvSpPr>
          <p:cNvPr id="4" name="TextBox 4"/>
          <p:cNvSpPr txBox="1"/>
          <p:nvPr/>
        </p:nvSpPr>
        <p:spPr>
          <a:xfrm>
            <a:off x="1028700" y="1424537"/>
            <a:ext cx="14259736" cy="1194436"/>
          </a:xfrm>
          <a:prstGeom prst="rect">
            <a:avLst/>
          </a:prstGeom>
        </p:spPr>
        <p:txBody>
          <a:bodyPr lIns="0" tIns="0" rIns="0" bIns="0" rtlCol="0" anchor="t">
            <a:spAutoFit/>
          </a:bodyPr>
          <a:lstStyle/>
          <a:p>
            <a:pPr marL="647697" lvl="1" indent="-323848">
              <a:lnSpc>
                <a:spcPts val="4919"/>
              </a:lnSpc>
              <a:buFont typeface="Arial"/>
              <a:buChar char="•"/>
            </a:pPr>
            <a:r>
              <a:rPr lang="en-US" sz="2999">
                <a:solidFill>
                  <a:srgbClr val="191919"/>
                </a:solidFill>
                <a:latin typeface="Muli Regular"/>
              </a:rPr>
              <a:t>Reg.17.1 The following entities shall be eligible as Applicants to apply for grant of GNA or for enhancement of quantum of GNA</a:t>
            </a:r>
          </a:p>
        </p:txBody>
      </p:sp>
      <p:sp>
        <p:nvSpPr>
          <p:cNvPr id="5" name="TextBox 5"/>
          <p:cNvSpPr txBox="1"/>
          <p:nvPr/>
        </p:nvSpPr>
        <p:spPr>
          <a:xfrm>
            <a:off x="1028700" y="297849"/>
            <a:ext cx="14259736" cy="644525"/>
          </a:xfrm>
          <a:prstGeom prst="rect">
            <a:avLst/>
          </a:prstGeom>
        </p:spPr>
        <p:txBody>
          <a:bodyPr lIns="0" tIns="0" rIns="0" bIns="0" rtlCol="0" anchor="t">
            <a:spAutoFit/>
          </a:bodyPr>
          <a:lstStyle/>
          <a:p>
            <a:pPr algn="l">
              <a:lnSpc>
                <a:spcPts val="5199"/>
              </a:lnSpc>
            </a:pPr>
            <a:r>
              <a:rPr lang="en-US" sz="3999" dirty="0">
                <a:solidFill>
                  <a:srgbClr val="191919"/>
                </a:solidFill>
                <a:latin typeface="Muli Bold"/>
              </a:rPr>
              <a:t>Contradiction in Reg.17 of Draft Reg.</a:t>
            </a:r>
          </a:p>
        </p:txBody>
      </p:sp>
      <p:grpSp>
        <p:nvGrpSpPr>
          <p:cNvPr id="6" name="Group 6"/>
          <p:cNvGrpSpPr/>
          <p:nvPr/>
        </p:nvGrpSpPr>
        <p:grpSpPr>
          <a:xfrm>
            <a:off x="1170080" y="5862166"/>
            <a:ext cx="16089220" cy="3949935"/>
            <a:chOff x="0" y="0"/>
            <a:chExt cx="5548429" cy="1362150"/>
          </a:xfrm>
        </p:grpSpPr>
        <p:sp>
          <p:nvSpPr>
            <p:cNvPr id="7" name="Freeform 7"/>
            <p:cNvSpPr/>
            <p:nvPr/>
          </p:nvSpPr>
          <p:spPr>
            <a:xfrm>
              <a:off x="0" y="0"/>
              <a:ext cx="5548429" cy="1362150"/>
            </a:xfrm>
            <a:custGeom>
              <a:avLst/>
              <a:gdLst/>
              <a:ahLst/>
              <a:cxnLst/>
              <a:rect l="l" t="t" r="r" b="b"/>
              <a:pathLst>
                <a:path w="5548429" h="1362150">
                  <a:moveTo>
                    <a:pt x="5423969" y="1362150"/>
                  </a:moveTo>
                  <a:lnTo>
                    <a:pt x="124460" y="1362150"/>
                  </a:lnTo>
                  <a:cubicBezTo>
                    <a:pt x="55880" y="1362150"/>
                    <a:pt x="0" y="1306270"/>
                    <a:pt x="0" y="1237690"/>
                  </a:cubicBezTo>
                  <a:lnTo>
                    <a:pt x="0" y="124460"/>
                  </a:lnTo>
                  <a:cubicBezTo>
                    <a:pt x="0" y="55880"/>
                    <a:pt x="55880" y="0"/>
                    <a:pt x="124460" y="0"/>
                  </a:cubicBezTo>
                  <a:lnTo>
                    <a:pt x="5423969" y="0"/>
                  </a:lnTo>
                  <a:cubicBezTo>
                    <a:pt x="5492549" y="0"/>
                    <a:pt x="5548429" y="55880"/>
                    <a:pt x="5548429" y="124460"/>
                  </a:cubicBezTo>
                  <a:lnTo>
                    <a:pt x="5548429" y="1237690"/>
                  </a:lnTo>
                  <a:cubicBezTo>
                    <a:pt x="5548429" y="1306270"/>
                    <a:pt x="5492549" y="1362150"/>
                    <a:pt x="5423969" y="1362150"/>
                  </a:cubicBezTo>
                  <a:close/>
                </a:path>
              </a:pathLst>
            </a:custGeom>
            <a:solidFill>
              <a:srgbClr val="050A30">
                <a:alpha val="7843"/>
              </a:srgbClr>
            </a:solidFill>
          </p:spPr>
        </p:sp>
      </p:grpSp>
      <p:grpSp>
        <p:nvGrpSpPr>
          <p:cNvPr id="8" name="Group 8"/>
          <p:cNvGrpSpPr/>
          <p:nvPr/>
        </p:nvGrpSpPr>
        <p:grpSpPr>
          <a:xfrm>
            <a:off x="1028700" y="5716958"/>
            <a:ext cx="16089220" cy="3967204"/>
            <a:chOff x="0" y="0"/>
            <a:chExt cx="5548429" cy="1368105"/>
          </a:xfrm>
        </p:grpSpPr>
        <p:sp>
          <p:nvSpPr>
            <p:cNvPr id="9" name="Freeform 9"/>
            <p:cNvSpPr/>
            <p:nvPr/>
          </p:nvSpPr>
          <p:spPr>
            <a:xfrm>
              <a:off x="0" y="0"/>
              <a:ext cx="5548429" cy="1368106"/>
            </a:xfrm>
            <a:custGeom>
              <a:avLst/>
              <a:gdLst/>
              <a:ahLst/>
              <a:cxnLst/>
              <a:rect l="l" t="t" r="r" b="b"/>
              <a:pathLst>
                <a:path w="5548429" h="1368106">
                  <a:moveTo>
                    <a:pt x="5423969" y="1368105"/>
                  </a:moveTo>
                  <a:lnTo>
                    <a:pt x="124460" y="1368105"/>
                  </a:lnTo>
                  <a:cubicBezTo>
                    <a:pt x="55880" y="1368105"/>
                    <a:pt x="0" y="1312225"/>
                    <a:pt x="0" y="1243645"/>
                  </a:cubicBezTo>
                  <a:lnTo>
                    <a:pt x="0" y="124460"/>
                  </a:lnTo>
                  <a:cubicBezTo>
                    <a:pt x="0" y="55880"/>
                    <a:pt x="55880" y="0"/>
                    <a:pt x="124460" y="0"/>
                  </a:cubicBezTo>
                  <a:lnTo>
                    <a:pt x="5423969" y="0"/>
                  </a:lnTo>
                  <a:cubicBezTo>
                    <a:pt x="5492549" y="0"/>
                    <a:pt x="5548429" y="55880"/>
                    <a:pt x="5548429" y="124460"/>
                  </a:cubicBezTo>
                  <a:lnTo>
                    <a:pt x="5548429" y="1243646"/>
                  </a:lnTo>
                  <a:cubicBezTo>
                    <a:pt x="5548429" y="1312226"/>
                    <a:pt x="5492549" y="1368106"/>
                    <a:pt x="5423969" y="1368106"/>
                  </a:cubicBezTo>
                  <a:close/>
                </a:path>
              </a:pathLst>
            </a:custGeom>
            <a:solidFill>
              <a:srgbClr val="FFFFFF"/>
            </a:solidFill>
          </p:spPr>
        </p:sp>
      </p:grpSp>
      <p:sp>
        <p:nvSpPr>
          <p:cNvPr id="10" name="TextBox 10"/>
          <p:cNvSpPr txBox="1"/>
          <p:nvPr/>
        </p:nvSpPr>
        <p:spPr>
          <a:xfrm>
            <a:off x="1389809" y="6188809"/>
            <a:ext cx="4140078" cy="514350"/>
          </a:xfrm>
          <a:prstGeom prst="rect">
            <a:avLst/>
          </a:prstGeom>
        </p:spPr>
        <p:txBody>
          <a:bodyPr lIns="0" tIns="0" rIns="0" bIns="0" rtlCol="0" anchor="t">
            <a:spAutoFit/>
          </a:bodyPr>
          <a:lstStyle/>
          <a:p>
            <a:pPr marL="0" lvl="0" indent="0" algn="r">
              <a:lnSpc>
                <a:spcPts val="4200"/>
              </a:lnSpc>
              <a:spcBef>
                <a:spcPct val="0"/>
              </a:spcBef>
            </a:pPr>
            <a:r>
              <a:rPr lang="en-US" sz="3000" dirty="0">
                <a:solidFill>
                  <a:srgbClr val="000000"/>
                </a:solidFill>
                <a:latin typeface="Muli Bold"/>
              </a:rPr>
              <a:t>Clarification required  </a:t>
            </a:r>
          </a:p>
        </p:txBody>
      </p:sp>
      <p:sp>
        <p:nvSpPr>
          <p:cNvPr id="11" name="TextBox 11"/>
          <p:cNvSpPr txBox="1"/>
          <p:nvPr/>
        </p:nvSpPr>
        <p:spPr>
          <a:xfrm>
            <a:off x="1389809" y="6956202"/>
            <a:ext cx="15187109" cy="2821285"/>
          </a:xfrm>
          <a:prstGeom prst="rect">
            <a:avLst/>
          </a:prstGeom>
        </p:spPr>
        <p:txBody>
          <a:bodyPr lIns="0" tIns="0" rIns="0" bIns="0" rtlCol="0" anchor="t">
            <a:spAutoFit/>
          </a:bodyPr>
          <a:lstStyle/>
          <a:p>
            <a:pPr marL="626111" lvl="1" indent="-313055">
              <a:lnSpc>
                <a:spcPts val="4350"/>
              </a:lnSpc>
              <a:buFont typeface="Arial"/>
              <a:buChar char="•"/>
            </a:pPr>
            <a:r>
              <a:rPr lang="en-US" sz="2900" dirty="0">
                <a:solidFill>
                  <a:srgbClr val="000000"/>
                </a:solidFill>
                <a:latin typeface="Muli Regular" panose="020B0604020202020204" charset="0"/>
              </a:rPr>
              <a:t>Why STU cannot apply for such buying entity connected to intra-state trans. system.</a:t>
            </a:r>
          </a:p>
          <a:p>
            <a:pPr marL="626111" lvl="1" indent="-313055">
              <a:lnSpc>
                <a:spcPts val="4350"/>
              </a:lnSpc>
              <a:buFont typeface="Arial"/>
              <a:buChar char="•"/>
            </a:pPr>
            <a:r>
              <a:rPr lang="en-US" sz="2900" dirty="0">
                <a:solidFill>
                  <a:srgbClr val="000000"/>
                </a:solidFill>
                <a:latin typeface="Muli Regular" panose="020B0604020202020204" charset="0"/>
              </a:rPr>
              <a:t>Whether a Dist. licensee or a Bulk consumer seeking to connect to ISTS directly with a load of 50MW &amp; above would be considered as a state drawing entity by SLDC or to be under jurisdiction of concerned RLDC.</a:t>
            </a:r>
          </a:p>
          <a:p>
            <a:pPr marL="0" lvl="0" indent="0" algn="l">
              <a:lnSpc>
                <a:spcPts val="4350"/>
              </a:lnSpc>
            </a:pPr>
            <a:endParaRPr lang="en-US" sz="2900" dirty="0">
              <a:solidFill>
                <a:srgbClr val="000000"/>
              </a:solidFill>
              <a:latin typeface="Muli Regular" panose="020B0604020202020204" charset="0"/>
            </a:endParaRPr>
          </a:p>
        </p:txBody>
      </p:sp>
      <p:sp>
        <p:nvSpPr>
          <p:cNvPr id="12" name="TextBox 12"/>
          <p:cNvSpPr txBox="1"/>
          <p:nvPr/>
        </p:nvSpPr>
        <p:spPr>
          <a:xfrm>
            <a:off x="1824146" y="2981451"/>
            <a:ext cx="14259736" cy="2462213"/>
          </a:xfrm>
          <a:prstGeom prst="rect">
            <a:avLst/>
          </a:prstGeom>
        </p:spPr>
        <p:txBody>
          <a:bodyPr lIns="0" tIns="0" rIns="0" bIns="0" rtlCol="0" anchor="t">
            <a:spAutoFit/>
          </a:bodyPr>
          <a:lstStyle/>
          <a:p>
            <a:pPr>
              <a:lnSpc>
                <a:spcPts val="4755"/>
              </a:lnSpc>
            </a:pPr>
            <a:r>
              <a:rPr lang="en-US" sz="2899" u="sng" dirty="0">
                <a:solidFill>
                  <a:srgbClr val="191919"/>
                </a:solidFill>
                <a:latin typeface="Muli Regular" panose="020B0604020202020204" charset="0"/>
              </a:rPr>
              <a:t>(</a:t>
            </a:r>
            <a:r>
              <a:rPr lang="en-US" sz="2899" dirty="0" err="1">
                <a:solidFill>
                  <a:srgbClr val="191919"/>
                </a:solidFill>
                <a:latin typeface="Muli Regular" panose="020B0604020202020204" charset="0"/>
              </a:rPr>
              <a:t>i</a:t>
            </a:r>
            <a:r>
              <a:rPr lang="en-US" sz="2899" dirty="0">
                <a:solidFill>
                  <a:srgbClr val="191919"/>
                </a:solidFill>
                <a:latin typeface="Muli Regular" panose="020B0604020202020204" charset="0"/>
              </a:rPr>
              <a:t>) State Trans. Utility on behalf of dist. Licensees connected to intra-state trans. system and other intra-state entities.</a:t>
            </a:r>
          </a:p>
          <a:p>
            <a:pPr>
              <a:lnSpc>
                <a:spcPts val="4755"/>
              </a:lnSpc>
            </a:pPr>
            <a:r>
              <a:rPr lang="en-US" sz="2899" dirty="0">
                <a:solidFill>
                  <a:srgbClr val="191919"/>
                </a:solidFill>
                <a:latin typeface="Muli Regular" panose="020B0604020202020204" charset="0"/>
              </a:rPr>
              <a:t>(ii) Buying entity connected to intra-state trans. system. </a:t>
            </a:r>
          </a:p>
          <a:p>
            <a:pPr>
              <a:lnSpc>
                <a:spcPts val="4755"/>
              </a:lnSpc>
            </a:pPr>
            <a:endParaRPr lang="en-US" sz="2899" dirty="0">
              <a:solidFill>
                <a:srgbClr val="191919"/>
              </a:solidFill>
              <a:latin typeface="Muli Regular" panose="020B060402020202020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104900"/>
            <a:ext cx="16497300" cy="6553426"/>
            <a:chOff x="0" y="0"/>
            <a:chExt cx="202882500" cy="60637443"/>
          </a:xfrm>
        </p:grpSpPr>
        <p:sp>
          <p:nvSpPr>
            <p:cNvPr id="3" name="Freeform 3"/>
            <p:cNvSpPr/>
            <p:nvPr/>
          </p:nvSpPr>
          <p:spPr>
            <a:xfrm>
              <a:off x="-12700" y="-12700"/>
              <a:ext cx="202907900" cy="60662846"/>
            </a:xfrm>
            <a:custGeom>
              <a:avLst/>
              <a:gdLst/>
              <a:ahLst/>
              <a:cxnLst/>
              <a:rect l="l" t="t" r="r" b="b"/>
              <a:pathLst>
                <a:path w="202907900" h="60662846">
                  <a:moveTo>
                    <a:pt x="202045577" y="0"/>
                  </a:moveTo>
                  <a:lnTo>
                    <a:pt x="862330" y="0"/>
                  </a:lnTo>
                  <a:cubicBezTo>
                    <a:pt x="389890" y="0"/>
                    <a:pt x="0" y="389890"/>
                    <a:pt x="0" y="862330"/>
                  </a:cubicBezTo>
                  <a:lnTo>
                    <a:pt x="0" y="59800511"/>
                  </a:lnTo>
                  <a:cubicBezTo>
                    <a:pt x="0" y="60272954"/>
                    <a:pt x="389890" y="60662846"/>
                    <a:pt x="862330" y="60662846"/>
                  </a:cubicBezTo>
                  <a:lnTo>
                    <a:pt x="202045577" y="60662846"/>
                  </a:lnTo>
                  <a:cubicBezTo>
                    <a:pt x="202518008" y="60662846"/>
                    <a:pt x="202907900" y="60272954"/>
                    <a:pt x="202907900" y="59800511"/>
                  </a:cubicBezTo>
                  <a:lnTo>
                    <a:pt x="202907900" y="862330"/>
                  </a:lnTo>
                  <a:cubicBezTo>
                    <a:pt x="202907900" y="389890"/>
                    <a:pt x="202518008" y="0"/>
                    <a:pt x="202045577" y="0"/>
                  </a:cubicBezTo>
                  <a:close/>
                  <a:moveTo>
                    <a:pt x="202717400" y="927100"/>
                  </a:moveTo>
                  <a:lnTo>
                    <a:pt x="202717400" y="59800511"/>
                  </a:lnTo>
                  <a:cubicBezTo>
                    <a:pt x="202717400" y="60167546"/>
                    <a:pt x="202412600" y="60472346"/>
                    <a:pt x="202045565" y="60472346"/>
                  </a:cubicBezTo>
                  <a:lnTo>
                    <a:pt x="862330" y="60472346"/>
                  </a:lnTo>
                  <a:cubicBezTo>
                    <a:pt x="495300" y="60472346"/>
                    <a:pt x="190500" y="60167546"/>
                    <a:pt x="190500" y="59800511"/>
                  </a:cubicBezTo>
                  <a:lnTo>
                    <a:pt x="190500" y="862330"/>
                  </a:lnTo>
                  <a:cubicBezTo>
                    <a:pt x="190500" y="495300"/>
                    <a:pt x="495300" y="190500"/>
                    <a:pt x="862330" y="190500"/>
                  </a:cubicBezTo>
                  <a:lnTo>
                    <a:pt x="202045577" y="190500"/>
                  </a:lnTo>
                  <a:cubicBezTo>
                    <a:pt x="202412600" y="190500"/>
                    <a:pt x="202717400" y="495300"/>
                    <a:pt x="202717400" y="862330"/>
                  </a:cubicBezTo>
                  <a:lnTo>
                    <a:pt x="202717400" y="927100"/>
                  </a:lnTo>
                  <a:close/>
                </a:path>
              </a:pathLst>
            </a:custGeom>
            <a:solidFill>
              <a:srgbClr val="050A30"/>
            </a:solidFill>
          </p:spPr>
        </p:sp>
      </p:grpSp>
      <p:sp>
        <p:nvSpPr>
          <p:cNvPr id="4" name="TextBox 4"/>
          <p:cNvSpPr txBox="1"/>
          <p:nvPr/>
        </p:nvSpPr>
        <p:spPr>
          <a:xfrm>
            <a:off x="1219200" y="1209675"/>
            <a:ext cx="15896317" cy="4924425"/>
          </a:xfrm>
          <a:prstGeom prst="rect">
            <a:avLst/>
          </a:prstGeom>
        </p:spPr>
        <p:txBody>
          <a:bodyPr lIns="0" tIns="0" rIns="0" bIns="0" rtlCol="0" anchor="t">
            <a:spAutoFit/>
          </a:bodyPr>
          <a:lstStyle/>
          <a:p>
            <a:pPr>
              <a:lnSpc>
                <a:spcPts val="4755"/>
              </a:lnSpc>
            </a:pPr>
            <a:r>
              <a:rPr lang="en-US" sz="2899" dirty="0">
                <a:solidFill>
                  <a:srgbClr val="191919"/>
                </a:solidFill>
                <a:latin typeface="Muli Regular Bold"/>
              </a:rPr>
              <a:t>   In terms of draft Reg.31.4, where Standing Clearance is issued:</a:t>
            </a:r>
          </a:p>
          <a:p>
            <a:pPr marL="626107" lvl="1" indent="-313054">
              <a:lnSpc>
                <a:spcPts val="4755"/>
              </a:lnSpc>
              <a:buFont typeface="Arial"/>
              <a:buChar char="•"/>
            </a:pPr>
            <a:r>
              <a:rPr lang="en-US" sz="2899" dirty="0">
                <a:solidFill>
                  <a:srgbClr val="191919"/>
                </a:solidFill>
                <a:latin typeface="Muli Regular"/>
              </a:rPr>
              <a:t>Concerned T-GNA Grantee to bid in power exchange ensuring that aggregate quantum in each time block for all the bid(s) under bilateral transactions and collective transactions shall not exceed the quantum of Standing Clearance.</a:t>
            </a:r>
          </a:p>
          <a:p>
            <a:pPr marL="626107" lvl="1" indent="-313054">
              <a:lnSpc>
                <a:spcPts val="4755"/>
              </a:lnSpc>
              <a:buFont typeface="Arial"/>
              <a:buChar char="•"/>
            </a:pPr>
            <a:r>
              <a:rPr lang="en-US" sz="2899" dirty="0">
                <a:solidFill>
                  <a:srgbClr val="191919"/>
                </a:solidFill>
                <a:latin typeface="Muli Regular"/>
              </a:rPr>
              <a:t>In case of exceeding the quantum in anytime block against the Standing Clearance quantum, NLDC to debar such T-GNA grantee for participation in the said transactions for 7 days. </a:t>
            </a:r>
            <a:endParaRPr lang="en-US" sz="2899" dirty="0" smtClean="0">
              <a:solidFill>
                <a:srgbClr val="191919"/>
              </a:solidFill>
              <a:latin typeface="Muli Regular"/>
            </a:endParaRPr>
          </a:p>
          <a:p>
            <a:pPr marL="626107" lvl="1" indent="-313054">
              <a:lnSpc>
                <a:spcPts val="4755"/>
              </a:lnSpc>
              <a:buFont typeface="Arial"/>
              <a:buChar char="•"/>
            </a:pPr>
            <a:r>
              <a:rPr lang="en-US" sz="2899" dirty="0" smtClean="0">
                <a:solidFill>
                  <a:srgbClr val="191919"/>
                </a:solidFill>
                <a:latin typeface="Muli Regular"/>
              </a:rPr>
              <a:t>List of debarred entities to be displayed on NOAR.</a:t>
            </a:r>
            <a:endParaRPr lang="en-US" sz="2899" dirty="0">
              <a:solidFill>
                <a:srgbClr val="191919"/>
              </a:solidFill>
              <a:latin typeface="Muli Regular"/>
            </a:endParaRPr>
          </a:p>
        </p:txBody>
      </p:sp>
      <p:sp>
        <p:nvSpPr>
          <p:cNvPr id="5" name="TextBox 5"/>
          <p:cNvSpPr txBox="1"/>
          <p:nvPr/>
        </p:nvSpPr>
        <p:spPr>
          <a:xfrm>
            <a:off x="1028700" y="285651"/>
            <a:ext cx="14259736" cy="666849"/>
          </a:xfrm>
          <a:prstGeom prst="rect">
            <a:avLst/>
          </a:prstGeom>
        </p:spPr>
        <p:txBody>
          <a:bodyPr lIns="0" tIns="0" rIns="0" bIns="0" rtlCol="0" anchor="t">
            <a:spAutoFit/>
          </a:bodyPr>
          <a:lstStyle/>
          <a:p>
            <a:pPr algn="l">
              <a:lnSpc>
                <a:spcPts val="5199"/>
              </a:lnSpc>
            </a:pPr>
            <a:r>
              <a:rPr lang="en-US" sz="3999" dirty="0">
                <a:solidFill>
                  <a:srgbClr val="191919"/>
                </a:solidFill>
                <a:latin typeface="Muli Bold"/>
              </a:rPr>
              <a:t>Standing Clearance for Grant of </a:t>
            </a:r>
            <a:r>
              <a:rPr lang="en-US" sz="3999" dirty="0" smtClean="0">
                <a:solidFill>
                  <a:srgbClr val="191919"/>
                </a:solidFill>
                <a:latin typeface="Muli Bold"/>
              </a:rPr>
              <a:t>T-GNA</a:t>
            </a:r>
            <a:endParaRPr lang="en-US" sz="3999" dirty="0">
              <a:solidFill>
                <a:srgbClr val="191919"/>
              </a:solidFill>
              <a:latin typeface="Muli Bold"/>
            </a:endParaRPr>
          </a:p>
        </p:txBody>
      </p:sp>
      <p:grpSp>
        <p:nvGrpSpPr>
          <p:cNvPr id="6" name="Group 6"/>
          <p:cNvGrpSpPr/>
          <p:nvPr/>
        </p:nvGrpSpPr>
        <p:grpSpPr>
          <a:xfrm>
            <a:off x="1193438" y="7829550"/>
            <a:ext cx="16090238" cy="2278609"/>
            <a:chOff x="0" y="0"/>
            <a:chExt cx="5548429" cy="844912"/>
          </a:xfrm>
        </p:grpSpPr>
        <p:sp>
          <p:nvSpPr>
            <p:cNvPr id="7" name="Freeform 7"/>
            <p:cNvSpPr/>
            <p:nvPr/>
          </p:nvSpPr>
          <p:spPr>
            <a:xfrm>
              <a:off x="0" y="0"/>
              <a:ext cx="5548429" cy="844912"/>
            </a:xfrm>
            <a:custGeom>
              <a:avLst/>
              <a:gdLst/>
              <a:ahLst/>
              <a:cxnLst/>
              <a:rect l="l" t="t" r="r" b="b"/>
              <a:pathLst>
                <a:path w="5548429" h="844912">
                  <a:moveTo>
                    <a:pt x="5423969" y="844912"/>
                  </a:moveTo>
                  <a:lnTo>
                    <a:pt x="124460" y="844912"/>
                  </a:lnTo>
                  <a:cubicBezTo>
                    <a:pt x="55880" y="844912"/>
                    <a:pt x="0" y="789032"/>
                    <a:pt x="0" y="720452"/>
                  </a:cubicBezTo>
                  <a:lnTo>
                    <a:pt x="0" y="124460"/>
                  </a:lnTo>
                  <a:cubicBezTo>
                    <a:pt x="0" y="55880"/>
                    <a:pt x="55880" y="0"/>
                    <a:pt x="124460" y="0"/>
                  </a:cubicBezTo>
                  <a:lnTo>
                    <a:pt x="5423969" y="0"/>
                  </a:lnTo>
                  <a:cubicBezTo>
                    <a:pt x="5492549" y="0"/>
                    <a:pt x="5548429" y="55880"/>
                    <a:pt x="5548429" y="124460"/>
                  </a:cubicBezTo>
                  <a:lnTo>
                    <a:pt x="5548429" y="720452"/>
                  </a:lnTo>
                  <a:cubicBezTo>
                    <a:pt x="5548429" y="789032"/>
                    <a:pt x="5492549" y="844912"/>
                    <a:pt x="5423969" y="844912"/>
                  </a:cubicBezTo>
                  <a:close/>
                </a:path>
              </a:pathLst>
            </a:custGeom>
            <a:solidFill>
              <a:srgbClr val="050A30">
                <a:alpha val="7843"/>
              </a:srgbClr>
            </a:solidFill>
          </p:spPr>
        </p:sp>
      </p:grpSp>
      <p:grpSp>
        <p:nvGrpSpPr>
          <p:cNvPr id="8" name="Group 8"/>
          <p:cNvGrpSpPr/>
          <p:nvPr/>
        </p:nvGrpSpPr>
        <p:grpSpPr>
          <a:xfrm>
            <a:off x="1052059" y="7829550"/>
            <a:ext cx="16063458" cy="2107385"/>
            <a:chOff x="0" y="0"/>
            <a:chExt cx="5548429" cy="785865"/>
          </a:xfrm>
        </p:grpSpPr>
        <p:sp>
          <p:nvSpPr>
            <p:cNvPr id="9" name="Freeform 9"/>
            <p:cNvSpPr/>
            <p:nvPr/>
          </p:nvSpPr>
          <p:spPr>
            <a:xfrm>
              <a:off x="0" y="0"/>
              <a:ext cx="5548429" cy="785865"/>
            </a:xfrm>
            <a:custGeom>
              <a:avLst/>
              <a:gdLst/>
              <a:ahLst/>
              <a:cxnLst/>
              <a:rect l="l" t="t" r="r" b="b"/>
              <a:pathLst>
                <a:path w="5548429" h="785865">
                  <a:moveTo>
                    <a:pt x="5423969" y="785865"/>
                  </a:moveTo>
                  <a:lnTo>
                    <a:pt x="124460" y="785865"/>
                  </a:lnTo>
                  <a:cubicBezTo>
                    <a:pt x="55880" y="785865"/>
                    <a:pt x="0" y="729985"/>
                    <a:pt x="0" y="661405"/>
                  </a:cubicBezTo>
                  <a:lnTo>
                    <a:pt x="0" y="124460"/>
                  </a:lnTo>
                  <a:cubicBezTo>
                    <a:pt x="0" y="55880"/>
                    <a:pt x="55880" y="0"/>
                    <a:pt x="124460" y="0"/>
                  </a:cubicBezTo>
                  <a:lnTo>
                    <a:pt x="5423969" y="0"/>
                  </a:lnTo>
                  <a:cubicBezTo>
                    <a:pt x="5492549" y="0"/>
                    <a:pt x="5548429" y="55880"/>
                    <a:pt x="5548429" y="124460"/>
                  </a:cubicBezTo>
                  <a:lnTo>
                    <a:pt x="5548429" y="661405"/>
                  </a:lnTo>
                  <a:cubicBezTo>
                    <a:pt x="5548429" y="729985"/>
                    <a:pt x="5492549" y="785865"/>
                    <a:pt x="5423969" y="785865"/>
                  </a:cubicBezTo>
                  <a:close/>
                </a:path>
              </a:pathLst>
            </a:custGeom>
            <a:solidFill>
              <a:srgbClr val="FFFFFF"/>
            </a:solidFill>
          </p:spPr>
        </p:sp>
      </p:grpSp>
      <p:sp>
        <p:nvSpPr>
          <p:cNvPr id="10" name="TextBox 10"/>
          <p:cNvSpPr txBox="1"/>
          <p:nvPr/>
        </p:nvSpPr>
        <p:spPr>
          <a:xfrm>
            <a:off x="1413167" y="7829550"/>
            <a:ext cx="4140078" cy="514350"/>
          </a:xfrm>
          <a:prstGeom prst="rect">
            <a:avLst/>
          </a:prstGeom>
        </p:spPr>
        <p:txBody>
          <a:bodyPr lIns="0" tIns="0" rIns="0" bIns="0" rtlCol="0" anchor="t">
            <a:spAutoFit/>
          </a:bodyPr>
          <a:lstStyle/>
          <a:p>
            <a:pPr marL="0" lvl="0" indent="0">
              <a:lnSpc>
                <a:spcPts val="4200"/>
              </a:lnSpc>
              <a:spcBef>
                <a:spcPct val="0"/>
              </a:spcBef>
            </a:pPr>
            <a:r>
              <a:rPr lang="en-US" sz="3000" dirty="0" smtClean="0">
                <a:solidFill>
                  <a:srgbClr val="000000"/>
                </a:solidFill>
                <a:latin typeface="Muli Bold"/>
              </a:rPr>
              <a:t>Suggestion</a:t>
            </a:r>
            <a:endParaRPr lang="en-US" sz="3000" dirty="0">
              <a:solidFill>
                <a:srgbClr val="000000"/>
              </a:solidFill>
              <a:latin typeface="Muli Bold"/>
            </a:endParaRPr>
          </a:p>
        </p:txBody>
      </p:sp>
      <p:sp>
        <p:nvSpPr>
          <p:cNvPr id="11" name="TextBox 11"/>
          <p:cNvSpPr txBox="1"/>
          <p:nvPr/>
        </p:nvSpPr>
        <p:spPr>
          <a:xfrm>
            <a:off x="1600200" y="6511290"/>
            <a:ext cx="15187109" cy="1070610"/>
          </a:xfrm>
          <a:prstGeom prst="rect">
            <a:avLst/>
          </a:prstGeom>
        </p:spPr>
        <p:txBody>
          <a:bodyPr lIns="0" tIns="0" rIns="0" bIns="0" rtlCol="0" anchor="t">
            <a:spAutoFit/>
          </a:bodyPr>
          <a:lstStyle/>
          <a:p>
            <a:pPr marL="0" lvl="0" indent="0" algn="l">
              <a:lnSpc>
                <a:spcPts val="4350"/>
              </a:lnSpc>
            </a:pPr>
            <a:r>
              <a:rPr lang="en-US" sz="2900" dirty="0">
                <a:solidFill>
                  <a:srgbClr val="000000"/>
                </a:solidFill>
                <a:latin typeface="Muli Regular"/>
              </a:rPr>
              <a:t>Instead of promoting the Power Market (including trading) as per section 66 of EA-2003, such harsh measures would discourage Power Market participants. </a:t>
            </a:r>
          </a:p>
        </p:txBody>
      </p:sp>
      <p:sp>
        <p:nvSpPr>
          <p:cNvPr id="12" name="TextBox 11"/>
          <p:cNvSpPr txBox="1"/>
          <p:nvPr/>
        </p:nvSpPr>
        <p:spPr>
          <a:xfrm>
            <a:off x="1503114" y="8416632"/>
            <a:ext cx="15187109" cy="1128514"/>
          </a:xfrm>
          <a:prstGeom prst="rect">
            <a:avLst/>
          </a:prstGeom>
        </p:spPr>
        <p:txBody>
          <a:bodyPr lIns="0" tIns="0" rIns="0" bIns="0" rtlCol="0" anchor="t">
            <a:spAutoFit/>
          </a:bodyPr>
          <a:lstStyle/>
          <a:p>
            <a:pPr marL="457200" lvl="0" indent="-457200" algn="l">
              <a:lnSpc>
                <a:spcPts val="4350"/>
              </a:lnSpc>
              <a:buFont typeface="Arial" panose="020B0604020202020204" pitchFamily="34" charset="0"/>
              <a:buChar char="•"/>
            </a:pPr>
            <a:r>
              <a:rPr lang="en-US" sz="2900" dirty="0" smtClean="0">
                <a:solidFill>
                  <a:srgbClr val="000000"/>
                </a:solidFill>
                <a:latin typeface="Muli Regular"/>
              </a:rPr>
              <a:t>The bids of such type of T-GNA Grantee may be curtailed. </a:t>
            </a:r>
          </a:p>
          <a:p>
            <a:pPr marL="457200" lvl="0" indent="-457200" algn="l">
              <a:lnSpc>
                <a:spcPts val="4350"/>
              </a:lnSpc>
              <a:buFont typeface="Arial" panose="020B0604020202020204" pitchFamily="34" charset="0"/>
              <a:buChar char="•"/>
            </a:pPr>
            <a:r>
              <a:rPr lang="en-US" sz="2900" dirty="0" smtClean="0">
                <a:solidFill>
                  <a:srgbClr val="000000"/>
                </a:solidFill>
                <a:latin typeface="Muli Regular"/>
              </a:rPr>
              <a:t>Warning messages may be provided by the Power Exchanges. </a:t>
            </a:r>
            <a:endParaRPr lang="en-US" sz="2900" dirty="0">
              <a:solidFill>
                <a:srgbClr val="000000"/>
              </a:solidFill>
              <a:latin typeface="Muli Regular"/>
            </a:endParaRPr>
          </a:p>
        </p:txBody>
      </p:sp>
      <p:sp>
        <p:nvSpPr>
          <p:cNvPr id="13" name="TextBox 10"/>
          <p:cNvSpPr txBox="1"/>
          <p:nvPr/>
        </p:nvSpPr>
        <p:spPr>
          <a:xfrm>
            <a:off x="1524000" y="6057900"/>
            <a:ext cx="4140078" cy="514350"/>
          </a:xfrm>
          <a:prstGeom prst="rect">
            <a:avLst/>
          </a:prstGeom>
        </p:spPr>
        <p:txBody>
          <a:bodyPr lIns="0" tIns="0" rIns="0" bIns="0" rtlCol="0" anchor="t">
            <a:spAutoFit/>
          </a:bodyPr>
          <a:lstStyle/>
          <a:p>
            <a:pPr marL="0" lvl="0" indent="0">
              <a:lnSpc>
                <a:spcPts val="4200"/>
              </a:lnSpc>
              <a:spcBef>
                <a:spcPct val="0"/>
              </a:spcBef>
            </a:pPr>
            <a:r>
              <a:rPr lang="en-US" sz="3000" dirty="0">
                <a:solidFill>
                  <a:srgbClr val="000000"/>
                </a:solidFill>
                <a:latin typeface="Muli Bold"/>
              </a:rPr>
              <a:t>Consequence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1211</Words>
  <Application>Microsoft Office PowerPoint</Application>
  <PresentationFormat>Custom</PresentationFormat>
  <Paragraphs>97</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Muli Regular</vt:lpstr>
      <vt:lpstr>Calibri</vt:lpstr>
      <vt:lpstr>Poppins Bold</vt:lpstr>
      <vt:lpstr>Arimo</vt:lpstr>
      <vt:lpstr>Muli Bold</vt:lpstr>
      <vt:lpstr>Arial</vt:lpstr>
      <vt:lpstr>Muli Regular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Compliance to EA-2003, NEP &amp; NEF Required</dc:title>
  <cp:lastModifiedBy>Ashok k Samantaray</cp:lastModifiedBy>
  <cp:revision>17</cp:revision>
  <dcterms:created xsi:type="dcterms:W3CDTF">2006-08-16T00:00:00Z</dcterms:created>
  <dcterms:modified xsi:type="dcterms:W3CDTF">2022-03-07T00:47:22Z</dcterms:modified>
  <dc:identifier>DAE5pSxuRYw</dc:identifier>
</cp:coreProperties>
</file>